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wmf" ContentType="image/x-wmf"/>
  <Default Extension="jpeg" ContentType="image/jpeg"/>
  <Default Extension="rels" ContentType="application/vnd.openxmlformats-package.relationships+xml"/>
  <Default Extension="xml" ContentType="application/xml"/>
  <Default Extension="wav" ContentType="audio/x-wav"/>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75" r:id="rId2"/>
    <p:sldId id="256" r:id="rId3"/>
    <p:sldId id="257" r:id="rId4"/>
    <p:sldId id="258" r:id="rId5"/>
    <p:sldId id="259" r:id="rId6"/>
    <p:sldId id="268" r:id="rId7"/>
    <p:sldId id="260" r:id="rId8"/>
    <p:sldId id="281" r:id="rId9"/>
    <p:sldId id="282" r:id="rId10"/>
    <p:sldId id="262" r:id="rId11"/>
    <p:sldId id="263" r:id="rId12"/>
    <p:sldId id="264" r:id="rId13"/>
    <p:sldId id="271" r:id="rId14"/>
    <p:sldId id="280"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74072AA-EF07-47E3-A2D8-8A305FE2D9BE}" type="datetimeFigureOut">
              <a:rPr lang="en-US" smtClean="0"/>
              <a:t>08/31/19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4BCB16D-67AF-431B-96BB-757467F8307B}" type="slidenum">
              <a:rPr lang="en-US" smtClean="0"/>
              <a:t>‹#›</a:t>
            </a:fld>
            <a:endParaRPr lang="en-US"/>
          </a:p>
        </p:txBody>
      </p:sp>
    </p:spTree>
    <p:extLst>
      <p:ext uri="{BB962C8B-B14F-4D97-AF65-F5344CB8AC3E}">
        <p14:creationId xmlns:p14="http://schemas.microsoft.com/office/powerpoint/2010/main" val="6832330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27BFB01-F89B-4FE4-9B90-B3AC602B16BF}" type="datetimeFigureOut">
              <a:rPr lang="en-US" smtClean="0"/>
              <a:pPr/>
              <a:t>08/31/19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DFF62C-30BE-4563-9D8F-AAAA13873995}" type="slidenum">
              <a:rPr lang="en-US" smtClean="0"/>
              <a:pPr/>
              <a:t>‹#›</a:t>
            </a:fld>
            <a:endParaRPr lang="en-US"/>
          </a:p>
        </p:txBody>
      </p:sp>
    </p:spTree>
    <p:extLst>
      <p:ext uri="{BB962C8B-B14F-4D97-AF65-F5344CB8AC3E}">
        <p14:creationId xmlns:p14="http://schemas.microsoft.com/office/powerpoint/2010/main" val="34757190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7BFB01-F89B-4FE4-9B90-B3AC602B16BF}" type="datetimeFigureOut">
              <a:rPr lang="en-US" smtClean="0"/>
              <a:pPr/>
              <a:t>08/31/19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DFF62C-30BE-4563-9D8F-AAAA13873995}" type="slidenum">
              <a:rPr lang="en-US" smtClean="0"/>
              <a:pPr/>
              <a:t>‹#›</a:t>
            </a:fld>
            <a:endParaRPr lang="en-US"/>
          </a:p>
        </p:txBody>
      </p:sp>
    </p:spTree>
    <p:extLst>
      <p:ext uri="{BB962C8B-B14F-4D97-AF65-F5344CB8AC3E}">
        <p14:creationId xmlns:p14="http://schemas.microsoft.com/office/powerpoint/2010/main" val="40865356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7BFB01-F89B-4FE4-9B90-B3AC602B16BF}" type="datetimeFigureOut">
              <a:rPr lang="en-US" smtClean="0"/>
              <a:pPr/>
              <a:t>08/31/19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DFF62C-30BE-4563-9D8F-AAAA13873995}" type="slidenum">
              <a:rPr lang="en-US" smtClean="0"/>
              <a:pPr/>
              <a:t>‹#›</a:t>
            </a:fld>
            <a:endParaRPr lang="en-US"/>
          </a:p>
        </p:txBody>
      </p:sp>
    </p:spTree>
    <p:extLst>
      <p:ext uri="{BB962C8B-B14F-4D97-AF65-F5344CB8AC3E}">
        <p14:creationId xmlns:p14="http://schemas.microsoft.com/office/powerpoint/2010/main" val="23368069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7BFB01-F89B-4FE4-9B90-B3AC602B16BF}" type="datetimeFigureOut">
              <a:rPr lang="en-US" smtClean="0"/>
              <a:pPr/>
              <a:t>08/31/19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DFF62C-30BE-4563-9D8F-AAAA13873995}" type="slidenum">
              <a:rPr lang="en-US" smtClean="0"/>
              <a:pPr/>
              <a:t>‹#›</a:t>
            </a:fld>
            <a:endParaRPr lang="en-US"/>
          </a:p>
        </p:txBody>
      </p:sp>
    </p:spTree>
    <p:extLst>
      <p:ext uri="{BB962C8B-B14F-4D97-AF65-F5344CB8AC3E}">
        <p14:creationId xmlns:p14="http://schemas.microsoft.com/office/powerpoint/2010/main" val="6973467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p:spPr>
        <p:txBody>
          <a:bodyPr/>
          <a:lstStyle>
            <a:lvl1pPr>
              <a:defRPr/>
            </a:lvl1pPr>
          </a:lstStyle>
          <a:p>
            <a:endParaRPr lang="en-US"/>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US"/>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0B879DAB-49E8-488B-804A-BC829EA43DD0}" type="slidenum">
              <a:rPr lang="en-US"/>
              <a:pPr/>
              <a:t>‹#›</a:t>
            </a:fld>
            <a:endParaRPr lang="en-US"/>
          </a:p>
        </p:txBody>
      </p:sp>
    </p:spTree>
    <p:extLst>
      <p:ext uri="{BB962C8B-B14F-4D97-AF65-F5344CB8AC3E}">
        <p14:creationId xmlns:p14="http://schemas.microsoft.com/office/powerpoint/2010/main" val="42833700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7BFB01-F89B-4FE4-9B90-B3AC602B16BF}" type="datetimeFigureOut">
              <a:rPr lang="en-US" smtClean="0"/>
              <a:pPr/>
              <a:t>08/31/19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DFF62C-30BE-4563-9D8F-AAAA13873995}" type="slidenum">
              <a:rPr lang="en-US" smtClean="0"/>
              <a:pPr/>
              <a:t>‹#›</a:t>
            </a:fld>
            <a:endParaRPr lang="en-US"/>
          </a:p>
        </p:txBody>
      </p:sp>
    </p:spTree>
    <p:extLst>
      <p:ext uri="{BB962C8B-B14F-4D97-AF65-F5344CB8AC3E}">
        <p14:creationId xmlns:p14="http://schemas.microsoft.com/office/powerpoint/2010/main" val="7845331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27BFB01-F89B-4FE4-9B90-B3AC602B16BF}" type="datetimeFigureOut">
              <a:rPr lang="en-US" smtClean="0"/>
              <a:pPr/>
              <a:t>08/31/19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DFF62C-30BE-4563-9D8F-AAAA13873995}" type="slidenum">
              <a:rPr lang="en-US" smtClean="0"/>
              <a:pPr/>
              <a:t>‹#›</a:t>
            </a:fld>
            <a:endParaRPr lang="en-US"/>
          </a:p>
        </p:txBody>
      </p:sp>
    </p:spTree>
    <p:extLst>
      <p:ext uri="{BB962C8B-B14F-4D97-AF65-F5344CB8AC3E}">
        <p14:creationId xmlns:p14="http://schemas.microsoft.com/office/powerpoint/2010/main" val="22236117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27BFB01-F89B-4FE4-9B90-B3AC602B16BF}" type="datetimeFigureOut">
              <a:rPr lang="en-US" smtClean="0"/>
              <a:pPr/>
              <a:t>08/31/19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DFF62C-30BE-4563-9D8F-AAAA13873995}" type="slidenum">
              <a:rPr lang="en-US" smtClean="0"/>
              <a:pPr/>
              <a:t>‹#›</a:t>
            </a:fld>
            <a:endParaRPr lang="en-US"/>
          </a:p>
        </p:txBody>
      </p:sp>
    </p:spTree>
    <p:extLst>
      <p:ext uri="{BB962C8B-B14F-4D97-AF65-F5344CB8AC3E}">
        <p14:creationId xmlns:p14="http://schemas.microsoft.com/office/powerpoint/2010/main" val="5601824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27BFB01-F89B-4FE4-9B90-B3AC602B16BF}" type="datetimeFigureOut">
              <a:rPr lang="en-US" smtClean="0"/>
              <a:pPr/>
              <a:t>08/31/19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DFF62C-30BE-4563-9D8F-AAAA13873995}" type="slidenum">
              <a:rPr lang="en-US" smtClean="0"/>
              <a:pPr/>
              <a:t>‹#›</a:t>
            </a:fld>
            <a:endParaRPr lang="en-US"/>
          </a:p>
        </p:txBody>
      </p:sp>
    </p:spTree>
    <p:extLst>
      <p:ext uri="{BB962C8B-B14F-4D97-AF65-F5344CB8AC3E}">
        <p14:creationId xmlns:p14="http://schemas.microsoft.com/office/powerpoint/2010/main" val="22507283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27BFB01-F89B-4FE4-9B90-B3AC602B16BF}" type="datetimeFigureOut">
              <a:rPr lang="en-US" smtClean="0"/>
              <a:pPr/>
              <a:t>08/31/19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DFF62C-30BE-4563-9D8F-AAAA13873995}" type="slidenum">
              <a:rPr lang="en-US" smtClean="0"/>
              <a:pPr/>
              <a:t>‹#›</a:t>
            </a:fld>
            <a:endParaRPr lang="en-US"/>
          </a:p>
        </p:txBody>
      </p:sp>
    </p:spTree>
    <p:extLst>
      <p:ext uri="{BB962C8B-B14F-4D97-AF65-F5344CB8AC3E}">
        <p14:creationId xmlns:p14="http://schemas.microsoft.com/office/powerpoint/2010/main" val="7647898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7BFB01-F89B-4FE4-9B90-B3AC602B16BF}" type="datetimeFigureOut">
              <a:rPr lang="en-US" smtClean="0"/>
              <a:pPr/>
              <a:t>08/31/19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DFF62C-30BE-4563-9D8F-AAAA13873995}" type="slidenum">
              <a:rPr lang="en-US" smtClean="0"/>
              <a:pPr/>
              <a:t>‹#›</a:t>
            </a:fld>
            <a:endParaRPr lang="en-US"/>
          </a:p>
        </p:txBody>
      </p:sp>
    </p:spTree>
    <p:extLst>
      <p:ext uri="{BB962C8B-B14F-4D97-AF65-F5344CB8AC3E}">
        <p14:creationId xmlns:p14="http://schemas.microsoft.com/office/powerpoint/2010/main" val="16967437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27BFB01-F89B-4FE4-9B90-B3AC602B16BF}" type="datetimeFigureOut">
              <a:rPr lang="en-US" smtClean="0"/>
              <a:pPr/>
              <a:t>08/31/19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DFF62C-30BE-4563-9D8F-AAAA13873995}" type="slidenum">
              <a:rPr lang="en-US" smtClean="0"/>
              <a:pPr/>
              <a:t>‹#›</a:t>
            </a:fld>
            <a:endParaRPr lang="en-US"/>
          </a:p>
        </p:txBody>
      </p:sp>
    </p:spTree>
    <p:extLst>
      <p:ext uri="{BB962C8B-B14F-4D97-AF65-F5344CB8AC3E}">
        <p14:creationId xmlns:p14="http://schemas.microsoft.com/office/powerpoint/2010/main" val="12004689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27BFB01-F89B-4FE4-9B90-B3AC602B16BF}" type="datetimeFigureOut">
              <a:rPr lang="en-US" smtClean="0"/>
              <a:pPr/>
              <a:t>08/31/19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DFF62C-30BE-4563-9D8F-AAAA13873995}" type="slidenum">
              <a:rPr lang="en-US" smtClean="0"/>
              <a:pPr/>
              <a:t>‹#›</a:t>
            </a:fld>
            <a:endParaRPr lang="en-US"/>
          </a:p>
        </p:txBody>
      </p:sp>
    </p:spTree>
    <p:extLst>
      <p:ext uri="{BB962C8B-B14F-4D97-AF65-F5344CB8AC3E}">
        <p14:creationId xmlns:p14="http://schemas.microsoft.com/office/powerpoint/2010/main" val="32278814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7BFB01-F89B-4FE4-9B90-B3AC602B16BF}" type="datetimeFigureOut">
              <a:rPr lang="en-US" smtClean="0"/>
              <a:pPr/>
              <a:t>08/31/19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DFF62C-30BE-4563-9D8F-AAAA13873995}" type="slidenum">
              <a:rPr lang="en-US" smtClean="0"/>
              <a:pPr/>
              <a:t>‹#›</a:t>
            </a:fld>
            <a:endParaRPr lang="en-US"/>
          </a:p>
        </p:txBody>
      </p:sp>
    </p:spTree>
    <p:extLst>
      <p:ext uri="{BB962C8B-B14F-4D97-AF65-F5344CB8AC3E}">
        <p14:creationId xmlns:p14="http://schemas.microsoft.com/office/powerpoint/2010/main" val="19142287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wmf"/><Relationship Id="rId3" Type="http://schemas.microsoft.com/office/2007/relationships/media" Target="../media/media1.wav"/><Relationship Id="rId7" Type="http://schemas.openxmlformats.org/officeDocument/2006/relationships/image" Target="../media/image1.emf"/><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slideLayout" Target="../slideLayouts/slideLayout13.xml"/><Relationship Id="rId10" Type="http://schemas.openxmlformats.org/officeDocument/2006/relationships/image" Target="../media/image4.png"/><Relationship Id="rId4" Type="http://schemas.openxmlformats.org/officeDocument/2006/relationships/audio" Target="../media/media1.wav"/><Relationship Id="rId9"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7.xml"/><Relationship Id="rId1" Type="http://schemas.openxmlformats.org/officeDocument/2006/relationships/audio" Target="file:///C:\Documents%20and%20Settings\Admin\My%20Documents\Uoc-Mo-Hong.mp3" TargetMode="External"/><Relationship Id="rId6" Type="http://schemas.openxmlformats.org/officeDocument/2006/relationships/image" Target="../media/image16.gif"/><Relationship Id="rId5" Type="http://schemas.openxmlformats.org/officeDocument/2006/relationships/image" Target="../media/image15.png"/><Relationship Id="rId4" Type="http://schemas.openxmlformats.org/officeDocument/2006/relationships/image" Target="../media/image14.gif"/></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2.xml"/><Relationship Id="rId1" Type="http://schemas.openxmlformats.org/officeDocument/2006/relationships/vmlDrawing" Target="../drawings/vmlDrawing2.vml"/><Relationship Id="rId4" Type="http://schemas.openxmlformats.org/officeDocument/2006/relationships/image" Target="../media/image1.emf"/></Relationships>
</file>

<file path=ppt/slides/_rels/slide3.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2.xml"/><Relationship Id="rId1" Type="http://schemas.openxmlformats.org/officeDocument/2006/relationships/vmlDrawing" Target="../drawings/vmlDrawing3.vml"/><Relationship Id="rId5" Type="http://schemas.openxmlformats.org/officeDocument/2006/relationships/image" Target="../media/image5.gif"/><Relationship Id="rId4" Type="http://schemas.openxmlformats.org/officeDocument/2006/relationships/image" Target="../media/image1.emf"/></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s://www.google.com.vn/url?sa=i&amp;rct=j&amp;q=&amp;esrc=s&amp;source=images&amp;cd=&amp;ved=0ahUKEwjrmdCppqrRAhUEKZQKHQakBNcQjRwIBw&amp;url=http://mytour.vn/location/1170-quan-the-kien-truc-van-mieu-quoc-tu-giam.html&amp;psig=AFQjCNGsU0c64FJtFmKjMTPVd2LVeWxpIw&amp;ust=1483681392013702&amp;cad=rjt" TargetMode="External"/><Relationship Id="rId1" Type="http://schemas.openxmlformats.org/officeDocument/2006/relationships/slideLayout" Target="../slideLayouts/slideLayout12.xml"/><Relationship Id="rId5" Type="http://schemas.openxmlformats.org/officeDocument/2006/relationships/image" Target="../media/image7.jpeg"/><Relationship Id="rId4" Type="http://schemas.openxmlformats.org/officeDocument/2006/relationships/hyperlink" Target="https://www.google.com.vn/url?sa=i&amp;rct=j&amp;q=&amp;esrc=s&amp;source=images&amp;cd=&amp;cad=rja&amp;uact=8&amp;ved=0ahUKEwinxIOXpqrRAhXGQpQKHTndC8sQjRwIBw&amp;url=http://www.xaluan.com/modules.php?name=News&amp;file=article&amp;sid=645773&amp;psig=AFQjCNGsU0c64FJtFmKjMTPVd2LVeWxpIw&amp;ust=1483681392013702"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3074" name="Object 2"/>
          <p:cNvGraphicFramePr>
            <a:graphicFrameLocks noGrp="1" noChangeAspect="1"/>
          </p:cNvGraphicFramePr>
          <p:nvPr>
            <p:ph/>
            <p:extLst>
              <p:ext uri="{D42A27DB-BD31-4B8C-83A1-F6EECF244321}">
                <p14:modId xmlns:p14="http://schemas.microsoft.com/office/powerpoint/2010/main" val="2219665053"/>
              </p:ext>
            </p:extLst>
          </p:nvPr>
        </p:nvGraphicFramePr>
        <p:xfrm>
          <a:off x="1588" y="1588"/>
          <a:ext cx="9142412" cy="6856412"/>
        </p:xfrm>
        <a:graphic>
          <a:graphicData uri="http://schemas.openxmlformats.org/presentationml/2006/ole">
            <mc:AlternateContent xmlns:mc="http://schemas.openxmlformats.org/markup-compatibility/2006">
              <mc:Choice xmlns:v="urn:schemas-microsoft-com:vml" Requires="v">
                <p:oleObj spid="_x0000_s1048" name="Slide" r:id="rId6" imgW="6949508" imgH="5212077" progId="PowerPoint.Slide.8">
                  <p:embed/>
                </p:oleObj>
              </mc:Choice>
              <mc:Fallback>
                <p:oleObj name="Slide" r:id="rId6" imgW="6949508" imgH="5212077" progId="PowerPoint.Slide.8">
                  <p:embed/>
                  <p:pic>
                    <p:nvPicPr>
                      <p:cNvPr id="0" name="Picture 23"/>
                      <p:cNvPicPr>
                        <a:picLocks noGrp="1"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88" y="1588"/>
                        <a:ext cx="9142412" cy="68564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3077" name="Picture 5" descr="MATH"/>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553200" y="5181600"/>
            <a:ext cx="2209800" cy="685800"/>
          </a:xfrm>
          <a:prstGeom prst="rect">
            <a:avLst/>
          </a:prstGeom>
          <a:noFill/>
          <a:extLst>
            <a:ext uri="{909E8E84-426E-40DD-AFC4-6F175D3DCCD1}">
              <a14:hiddenFill xmlns:a14="http://schemas.microsoft.com/office/drawing/2010/main">
                <a:solidFill>
                  <a:srgbClr val="FFFFFF"/>
                </a:solidFill>
              </a14:hiddenFill>
            </a:ext>
          </a:extLst>
        </p:spPr>
      </p:pic>
      <p:sp>
        <p:nvSpPr>
          <p:cNvPr id="3078" name="Text Box 6"/>
          <p:cNvSpPr txBox="1">
            <a:spLocks noChangeArrowheads="1"/>
          </p:cNvSpPr>
          <p:nvPr/>
        </p:nvSpPr>
        <p:spPr bwMode="auto">
          <a:xfrm>
            <a:off x="228600" y="381000"/>
            <a:ext cx="8915400" cy="2332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6600" b="1" dirty="0" err="1">
                <a:solidFill>
                  <a:srgbClr val="0000FF"/>
                </a:solidFill>
                <a:latin typeface=".VnAristote" pitchFamily="34" charset="0"/>
              </a:rPr>
              <a:t>NhiÖt</a:t>
            </a:r>
            <a:r>
              <a:rPr lang="en-US" sz="6600" b="1" dirty="0">
                <a:solidFill>
                  <a:srgbClr val="0000FF"/>
                </a:solidFill>
                <a:latin typeface=".VnAristote" pitchFamily="34" charset="0"/>
              </a:rPr>
              <a:t> </a:t>
            </a:r>
            <a:r>
              <a:rPr lang="en-US" sz="6600" b="1" dirty="0" err="1">
                <a:solidFill>
                  <a:srgbClr val="0000FF"/>
                </a:solidFill>
                <a:latin typeface=".VnAristote" pitchFamily="34" charset="0"/>
              </a:rPr>
              <a:t>liÖt</a:t>
            </a:r>
            <a:r>
              <a:rPr lang="en-US" sz="6600" b="1" dirty="0">
                <a:solidFill>
                  <a:srgbClr val="0000FF"/>
                </a:solidFill>
                <a:latin typeface=".VnAristote" pitchFamily="34" charset="0"/>
              </a:rPr>
              <a:t> </a:t>
            </a:r>
            <a:r>
              <a:rPr lang="en-US" sz="6600" b="1" dirty="0" err="1">
                <a:solidFill>
                  <a:srgbClr val="0000FF"/>
                </a:solidFill>
                <a:latin typeface=".VnAristote" pitchFamily="34" charset="0"/>
              </a:rPr>
              <a:t>chµo</a:t>
            </a:r>
            <a:r>
              <a:rPr lang="en-US" sz="6600" b="1" dirty="0">
                <a:solidFill>
                  <a:srgbClr val="0000FF"/>
                </a:solidFill>
                <a:latin typeface=".VnAristote" pitchFamily="34" charset="0"/>
              </a:rPr>
              <a:t> </a:t>
            </a:r>
            <a:r>
              <a:rPr lang="en-US" sz="6600" b="1" dirty="0" err="1">
                <a:solidFill>
                  <a:srgbClr val="0000FF"/>
                </a:solidFill>
                <a:latin typeface=".VnAristote" pitchFamily="34" charset="0"/>
              </a:rPr>
              <a:t>mõng</a:t>
            </a:r>
            <a:r>
              <a:rPr lang="en-US" sz="6600" b="1" dirty="0">
                <a:solidFill>
                  <a:srgbClr val="0000FF"/>
                </a:solidFill>
                <a:latin typeface=".VnAristote" pitchFamily="34" charset="0"/>
              </a:rPr>
              <a:t>     </a:t>
            </a:r>
          </a:p>
          <a:p>
            <a:pPr algn="ctr">
              <a:spcBef>
                <a:spcPct val="50000"/>
              </a:spcBef>
            </a:pPr>
            <a:r>
              <a:rPr lang="en-US" sz="5400" b="1" dirty="0" err="1">
                <a:solidFill>
                  <a:srgbClr val="0000FF"/>
                </a:solidFill>
                <a:latin typeface=".VnAristote" pitchFamily="34" charset="0"/>
              </a:rPr>
              <a:t>c¸c</a:t>
            </a:r>
            <a:r>
              <a:rPr lang="en-US" sz="5400" b="1" dirty="0">
                <a:solidFill>
                  <a:srgbClr val="0000FF"/>
                </a:solidFill>
                <a:latin typeface=".VnAristote" pitchFamily="34" charset="0"/>
              </a:rPr>
              <a:t> </a:t>
            </a:r>
            <a:r>
              <a:rPr lang="en-US" sz="5400" b="1" dirty="0" err="1">
                <a:solidFill>
                  <a:srgbClr val="0000FF"/>
                </a:solidFill>
                <a:latin typeface=".VnAristote" pitchFamily="34" charset="0"/>
              </a:rPr>
              <a:t>ThÇy</a:t>
            </a:r>
            <a:r>
              <a:rPr lang="en-US" sz="5400" b="1" dirty="0">
                <a:solidFill>
                  <a:srgbClr val="0000FF"/>
                </a:solidFill>
                <a:latin typeface=".VnAristote" pitchFamily="34" charset="0"/>
              </a:rPr>
              <a:t>, C« </a:t>
            </a:r>
            <a:r>
              <a:rPr lang="en-US" sz="5400" b="1" dirty="0" err="1">
                <a:solidFill>
                  <a:srgbClr val="0000FF"/>
                </a:solidFill>
                <a:latin typeface=".VnAristote" pitchFamily="34" charset="0"/>
              </a:rPr>
              <a:t>gi¸o</a:t>
            </a:r>
            <a:r>
              <a:rPr lang="en-US" sz="5400" b="1" dirty="0">
                <a:solidFill>
                  <a:srgbClr val="0000FF"/>
                </a:solidFill>
                <a:latin typeface=".VnAristote" pitchFamily="34" charset="0"/>
              </a:rPr>
              <a:t> ®</a:t>
            </a:r>
            <a:r>
              <a:rPr lang="en-US" sz="5400" b="1" dirty="0" err="1">
                <a:solidFill>
                  <a:srgbClr val="0000FF"/>
                </a:solidFill>
                <a:latin typeface=".VnAristote" pitchFamily="34" charset="0"/>
              </a:rPr>
              <a:t>Õn</a:t>
            </a:r>
            <a:r>
              <a:rPr lang="en-US" sz="5400" b="1" dirty="0">
                <a:solidFill>
                  <a:srgbClr val="0000FF"/>
                </a:solidFill>
                <a:latin typeface=".VnAristote" pitchFamily="34" charset="0"/>
              </a:rPr>
              <a:t> </a:t>
            </a:r>
            <a:r>
              <a:rPr lang="en-US" sz="5400" b="1" dirty="0" err="1">
                <a:solidFill>
                  <a:srgbClr val="0000FF"/>
                </a:solidFill>
                <a:latin typeface=".VnAristote" pitchFamily="34" charset="0"/>
              </a:rPr>
              <a:t>dù</a:t>
            </a:r>
            <a:r>
              <a:rPr lang="en-US" sz="5400" b="1" dirty="0">
                <a:solidFill>
                  <a:srgbClr val="0000FF"/>
                </a:solidFill>
                <a:latin typeface=".VnAristote" pitchFamily="34" charset="0"/>
              </a:rPr>
              <a:t> </a:t>
            </a:r>
            <a:r>
              <a:rPr lang="en-US" sz="5400" b="1" dirty="0" err="1">
                <a:solidFill>
                  <a:srgbClr val="0000FF"/>
                </a:solidFill>
                <a:latin typeface=".VnAristote" pitchFamily="34" charset="0"/>
              </a:rPr>
              <a:t>giê</a:t>
            </a:r>
            <a:r>
              <a:rPr lang="en-US" sz="5400" b="1" dirty="0">
                <a:solidFill>
                  <a:srgbClr val="0000FF"/>
                </a:solidFill>
                <a:latin typeface=".VnAristote" pitchFamily="34" charset="0"/>
              </a:rPr>
              <a:t>.</a:t>
            </a:r>
            <a:endParaRPr lang="en-US" sz="12900" b="1" dirty="0">
              <a:solidFill>
                <a:srgbClr val="0000FF"/>
              </a:solidFill>
              <a:latin typeface=".VnAristote" pitchFamily="34" charset="0"/>
            </a:endParaRPr>
          </a:p>
        </p:txBody>
      </p:sp>
      <p:pic>
        <p:nvPicPr>
          <p:cNvPr id="3079" name="Picture 7" descr="BAR0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6096000"/>
            <a:ext cx="9144000" cy="762000"/>
          </a:xfrm>
          <a:prstGeom prst="rect">
            <a:avLst/>
          </a:prstGeom>
          <a:noFill/>
          <a:extLst>
            <a:ext uri="{909E8E84-426E-40DD-AFC4-6F175D3DCCD1}">
              <a14:hiddenFill xmlns:a14="http://schemas.microsoft.com/office/drawing/2010/main">
                <a:solidFill>
                  <a:srgbClr val="FFFFFF"/>
                </a:solidFill>
              </a14:hiddenFill>
            </a:ext>
          </a:extLst>
        </p:spPr>
      </p:pic>
      <p:sp>
        <p:nvSpPr>
          <p:cNvPr id="7" name="WordArt 2"/>
          <p:cNvSpPr>
            <a:spLocks noChangeArrowheads="1" noChangeShapeType="1" noTextEdit="1"/>
          </p:cNvSpPr>
          <p:nvPr/>
        </p:nvSpPr>
        <p:spPr bwMode="auto">
          <a:xfrm>
            <a:off x="2133600" y="2895600"/>
            <a:ext cx="5486400" cy="942975"/>
          </a:xfrm>
          <a:prstGeom prst="rect">
            <a:avLst/>
          </a:prstGeom>
        </p:spPr>
        <p:txBody>
          <a:bodyPr wrap="none" fromWordArt="1">
            <a:prstTxWarp prst="textSlantUp">
              <a:avLst>
                <a:gd name="adj" fmla="val 27222"/>
              </a:avLst>
            </a:prstTxWarp>
          </a:bodyPr>
          <a:lstStyle/>
          <a:p>
            <a:r>
              <a:rPr lang="en-US" sz="3600" b="1" kern="10" dirty="0" smtClean="0">
                <a:ln w="9525">
                  <a:solidFill>
                    <a:srgbClr val="CC99FF"/>
                  </a:solidFill>
                  <a:round/>
                  <a:headEnd/>
                  <a:tailEnd/>
                </a:ln>
                <a:solidFill>
                  <a:srgbClr val="0000FF"/>
                </a:solidFill>
                <a:effectLst>
                  <a:outerShdw dist="53882" dir="2700000" algn="ctr" rotWithShape="0">
                    <a:srgbClr val="9999FF">
                      <a:alpha val="80000"/>
                    </a:srgbClr>
                  </a:outerShdw>
                </a:effectLst>
                <a:latin typeface="Times New Roman"/>
                <a:cs typeface="Times New Roman"/>
              </a:rPr>
              <a:t>CHUYÊN ĐỀ</a:t>
            </a:r>
            <a:endParaRPr lang="en-US" sz="3600" b="1" kern="10" dirty="0">
              <a:ln w="9525">
                <a:solidFill>
                  <a:srgbClr val="CC99FF"/>
                </a:solidFill>
                <a:round/>
                <a:headEnd/>
                <a:tailEnd/>
              </a:ln>
              <a:solidFill>
                <a:srgbClr val="0000FF"/>
              </a:solidFill>
              <a:effectLst>
                <a:outerShdw dist="53882" dir="2700000" algn="ctr" rotWithShape="0">
                  <a:srgbClr val="9999FF">
                    <a:alpha val="80000"/>
                  </a:srgbClr>
                </a:outerShdw>
              </a:effectLst>
              <a:latin typeface="Times New Roman"/>
              <a:cs typeface="Times New Roman"/>
            </a:endParaRPr>
          </a:p>
        </p:txBody>
      </p:sp>
      <p:sp>
        <p:nvSpPr>
          <p:cNvPr id="8" name="WordArt 3"/>
          <p:cNvSpPr>
            <a:spLocks noChangeArrowheads="1" noChangeShapeType="1" noTextEdit="1"/>
          </p:cNvSpPr>
          <p:nvPr/>
        </p:nvSpPr>
        <p:spPr bwMode="auto">
          <a:xfrm>
            <a:off x="2971800" y="3962400"/>
            <a:ext cx="3105150" cy="1243013"/>
          </a:xfrm>
          <a:prstGeom prst="rect">
            <a:avLst/>
          </a:prstGeom>
        </p:spPr>
        <p:txBody>
          <a:bodyPr wrap="none" fromWordArt="1">
            <a:prstTxWarp prst="textSlantUp">
              <a:avLst>
                <a:gd name="adj" fmla="val 10602"/>
              </a:avLst>
            </a:prstTxWarp>
          </a:bodyPr>
          <a:lstStyle/>
          <a:p>
            <a:pPr algn="ctr"/>
            <a:r>
              <a:rPr lang="en-US" sz="3600" b="1" kern="10" dirty="0" smtClean="0">
                <a:ln w="9525">
                  <a:solidFill>
                    <a:srgbClr val="CC99FF"/>
                  </a:solidFill>
                  <a:round/>
                  <a:headEnd/>
                  <a:tailEnd/>
                </a:ln>
                <a:solidFill>
                  <a:srgbClr val="0033CC"/>
                </a:solidFill>
                <a:effectLst>
                  <a:outerShdw dist="53882" dir="2700000" algn="ctr" rotWithShape="0">
                    <a:srgbClr val="9999FF">
                      <a:alpha val="80000"/>
                    </a:srgbClr>
                  </a:outerShdw>
                </a:effectLst>
                <a:latin typeface="Tahoma"/>
                <a:ea typeface="Tahoma"/>
                <a:cs typeface="Tahoma"/>
              </a:rPr>
              <a:t>LỊCH SỬ </a:t>
            </a:r>
            <a:r>
              <a:rPr lang="en-US" sz="3600" b="1" kern="10" dirty="0" err="1">
                <a:ln w="9525">
                  <a:solidFill>
                    <a:srgbClr val="CC99FF"/>
                  </a:solidFill>
                  <a:round/>
                  <a:headEnd/>
                  <a:tailEnd/>
                </a:ln>
                <a:solidFill>
                  <a:srgbClr val="0033CC"/>
                </a:solidFill>
                <a:effectLst>
                  <a:outerShdw dist="53882" dir="2700000" algn="ctr" rotWithShape="0">
                    <a:srgbClr val="9999FF">
                      <a:alpha val="80000"/>
                    </a:srgbClr>
                  </a:outerShdw>
                </a:effectLst>
                <a:latin typeface="Tahoma"/>
                <a:ea typeface="Tahoma"/>
                <a:cs typeface="Tahoma"/>
              </a:rPr>
              <a:t>lớp</a:t>
            </a:r>
            <a:r>
              <a:rPr lang="en-US" sz="3600" b="1" kern="10" dirty="0">
                <a:ln w="9525">
                  <a:solidFill>
                    <a:srgbClr val="CC99FF"/>
                  </a:solidFill>
                  <a:round/>
                  <a:headEnd/>
                  <a:tailEnd/>
                </a:ln>
                <a:solidFill>
                  <a:srgbClr val="0033CC"/>
                </a:solidFill>
                <a:effectLst>
                  <a:outerShdw dist="53882" dir="2700000" algn="ctr" rotWithShape="0">
                    <a:srgbClr val="9999FF">
                      <a:alpha val="80000"/>
                    </a:srgbClr>
                  </a:outerShdw>
                </a:effectLst>
                <a:latin typeface="Tahoma"/>
                <a:ea typeface="Tahoma"/>
                <a:cs typeface="Tahoma"/>
              </a:rPr>
              <a:t> </a:t>
            </a:r>
            <a:r>
              <a:rPr lang="en-US" sz="3600" b="1" kern="10" dirty="0" smtClean="0">
                <a:ln w="9525">
                  <a:solidFill>
                    <a:srgbClr val="CC99FF"/>
                  </a:solidFill>
                  <a:round/>
                  <a:headEnd/>
                  <a:tailEnd/>
                </a:ln>
                <a:solidFill>
                  <a:srgbClr val="0033CC"/>
                </a:solidFill>
                <a:effectLst>
                  <a:outerShdw dist="53882" dir="2700000" algn="ctr" rotWithShape="0">
                    <a:srgbClr val="9999FF">
                      <a:alpha val="80000"/>
                    </a:srgbClr>
                  </a:outerShdw>
                </a:effectLst>
                <a:latin typeface="Tahoma"/>
                <a:ea typeface="Tahoma"/>
                <a:cs typeface="Tahoma"/>
              </a:rPr>
              <a:t>7</a:t>
            </a:r>
            <a:endParaRPr lang="en-US" sz="3600" b="1" kern="10" dirty="0">
              <a:ln w="9525">
                <a:solidFill>
                  <a:srgbClr val="CC99FF"/>
                </a:solidFill>
                <a:round/>
                <a:headEnd/>
                <a:tailEnd/>
              </a:ln>
              <a:solidFill>
                <a:srgbClr val="0033CC"/>
              </a:solidFill>
              <a:effectLst>
                <a:outerShdw dist="53882" dir="2700000" algn="ctr" rotWithShape="0">
                  <a:srgbClr val="9999FF">
                    <a:alpha val="80000"/>
                  </a:srgbClr>
                </a:outerShdw>
              </a:effectLst>
              <a:latin typeface="Tahoma"/>
              <a:ea typeface="Tahoma"/>
              <a:cs typeface="Tahoma"/>
            </a:endParaRPr>
          </a:p>
        </p:txBody>
      </p:sp>
      <p:pic>
        <p:nvPicPr>
          <p:cNvPr id="3" name="Vo tay 3.wav">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0" cstate="print"/>
          <a:stretch>
            <a:fillRect/>
          </a:stretch>
        </p:blipFill>
        <p:spPr>
          <a:xfrm>
            <a:off x="1367481" y="5029200"/>
            <a:ext cx="609600" cy="609600"/>
          </a:xfrm>
          <a:prstGeom prst="rect">
            <a:avLst/>
          </a:prstGeom>
        </p:spPr>
      </p:pic>
    </p:spTree>
    <p:custDataLst>
      <p:tags r:id="rId2"/>
    </p:custDataLst>
    <p:extLst>
      <p:ext uri="{BB962C8B-B14F-4D97-AF65-F5344CB8AC3E}">
        <p14:creationId xmlns:p14="http://schemas.microsoft.com/office/powerpoint/2010/main" val="2960285725"/>
      </p:ext>
    </p:extLst>
  </p:cSld>
  <p:clrMapOvr>
    <a:masterClrMapping/>
  </p:clrMapOvr>
  <p:transition spd="med">
    <p:wheel spokes="8"/>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3078"/>
                                        </p:tgtEl>
                                        <p:attrNameLst>
                                          <p:attrName>style.visibility</p:attrName>
                                        </p:attrNameLst>
                                      </p:cBhvr>
                                      <p:to>
                                        <p:strVal val="visible"/>
                                      </p:to>
                                    </p:set>
                                    <p:anim calcmode="discrete" valueType="clr">
                                      <p:cBhvr override="childStyle">
                                        <p:cTn id="7" dur="500"/>
                                        <p:tgtEl>
                                          <p:spTgt spid="3078"/>
                                        </p:tgtEl>
                                        <p:attrNameLst>
                                          <p:attrName>style.color</p:attrName>
                                        </p:attrNameLst>
                                      </p:cBhvr>
                                      <p:tavLst>
                                        <p:tav tm="0">
                                          <p:val>
                                            <p:clrVal>
                                              <a:srgbClr val="0000FF"/>
                                            </p:clrVal>
                                          </p:val>
                                        </p:tav>
                                        <p:tav tm="50000">
                                          <p:val>
                                            <p:clrVal>
                                              <a:srgbClr val="FFFF00"/>
                                            </p:clrVal>
                                          </p:val>
                                        </p:tav>
                                      </p:tavLst>
                                    </p:anim>
                                    <p:anim calcmode="discrete" valueType="clr">
                                      <p:cBhvr>
                                        <p:cTn id="8" dur="500"/>
                                        <p:tgtEl>
                                          <p:spTgt spid="3078"/>
                                        </p:tgtEl>
                                        <p:attrNameLst>
                                          <p:attrName>fillcolor</p:attrName>
                                        </p:attrNameLst>
                                      </p:cBhvr>
                                      <p:tavLst>
                                        <p:tav tm="0">
                                          <p:val>
                                            <p:clrVal>
                                              <a:schemeClr val="accent2"/>
                                            </p:clrVal>
                                          </p:val>
                                        </p:tav>
                                        <p:tav tm="50000">
                                          <p:val>
                                            <p:clrVal>
                                              <a:schemeClr val="hlink"/>
                                            </p:clrVal>
                                          </p:val>
                                        </p:tav>
                                      </p:tavLst>
                                    </p:anim>
                                    <p:set>
                                      <p:cBhvr>
                                        <p:cTn id="9" dur="500"/>
                                        <p:tgtEl>
                                          <p:spTgt spid="3078"/>
                                        </p:tgtEl>
                                        <p:attrNameLst>
                                          <p:attrName>fill.type</p:attrName>
                                        </p:attrNameLst>
                                      </p:cBhvr>
                                      <p:to>
                                        <p:strVal val="solid"/>
                                      </p:to>
                                    </p:set>
                                  </p:childTnLst>
                                </p:cTn>
                              </p:par>
                              <p:par>
                                <p:cTn id="10" presetID="22" presetClass="entr" presetSubtype="4"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par>
                                <p:cTn id="13" presetID="8" presetClass="entr" presetSubtype="16"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diamond(in)">
                                      <p:cBhvr>
                                        <p:cTn id="15" dur="2000"/>
                                        <p:tgtEl>
                                          <p:spTgt spid="8"/>
                                        </p:tgtEl>
                                      </p:cBhvr>
                                    </p:animEffect>
                                  </p:childTnLst>
                                </p:cTn>
                              </p:par>
                            </p:childTnLst>
                          </p:cTn>
                        </p:par>
                        <p:par>
                          <p:cTn id="16" fill="hold">
                            <p:stCondLst>
                              <p:cond delay="10250"/>
                            </p:stCondLst>
                            <p:childTnLst>
                              <p:par>
                                <p:cTn id="17" presetID="1" presetClass="mediacall" presetSubtype="0" fill="hold" nodeType="afterEffect">
                                  <p:stCondLst>
                                    <p:cond delay="0"/>
                                  </p:stCondLst>
                                  <p:childTnLst>
                                    <p:cmd type="call" cmd="playFrom(0.0)">
                                      <p:cBhvr>
                                        <p:cTn id="18" dur="10945"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9" fill="hold" display="0">
                  <p:stCondLst>
                    <p:cond delay="indefinite"/>
                  </p:stCondLst>
                  <p:endCondLst>
                    <p:cond evt="onStopAudio" delay="0">
                      <p:tgtEl>
                        <p:sldTgt/>
                      </p:tgtEl>
                    </p:cond>
                  </p:endCondLst>
                </p:cTn>
                <p:tgtEl>
                  <p:spTgt spid="3"/>
                </p:tgtEl>
              </p:cMediaNode>
            </p:audio>
          </p:childTnLst>
        </p:cTn>
      </p:par>
    </p:tnLst>
    <p:bldLst>
      <p:bldP spid="3078" grpId="0"/>
      <p:bldP spid="7"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p:nvPr/>
        </p:nvPicPr>
        <p:blipFill>
          <a:blip r:embed="rId2"/>
          <a:srcRect l="17468" t="36467" r="50160" b="17094"/>
          <a:stretch>
            <a:fillRect/>
          </a:stretch>
        </p:blipFill>
        <p:spPr bwMode="auto">
          <a:xfrm>
            <a:off x="4476750" y="0"/>
            <a:ext cx="4667250" cy="6858000"/>
          </a:xfrm>
          <a:prstGeom prst="rect">
            <a:avLst/>
          </a:prstGeom>
          <a:noFill/>
          <a:ln w="9525">
            <a:noFill/>
            <a:miter lim="800000"/>
            <a:headEnd/>
            <a:tailEnd/>
          </a:ln>
        </p:spPr>
      </p:pic>
      <p:pic>
        <p:nvPicPr>
          <p:cNvPr id="7" name="Picture 6"/>
          <p:cNvPicPr/>
          <p:nvPr/>
        </p:nvPicPr>
        <p:blipFill>
          <a:blip r:embed="rId3"/>
          <a:srcRect l="16828" t="39340" r="49679" b="19609"/>
          <a:stretch>
            <a:fillRect/>
          </a:stretch>
        </p:blipFill>
        <p:spPr bwMode="auto">
          <a:xfrm>
            <a:off x="0" y="0"/>
            <a:ext cx="4495800" cy="6858000"/>
          </a:xfrm>
          <a:prstGeom prst="rect">
            <a:avLst/>
          </a:prstGeom>
          <a:noFill/>
          <a:ln w="9525">
            <a:noFill/>
            <a:miter lim="800000"/>
            <a:headEnd/>
            <a:tailEnd/>
          </a:ln>
        </p:spPr>
      </p:pic>
    </p:spTree>
    <p:extLst>
      <p:ext uri="{BB962C8B-B14F-4D97-AF65-F5344CB8AC3E}">
        <p14:creationId xmlns:p14="http://schemas.microsoft.com/office/powerpoint/2010/main" val="23409168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p:nvPr/>
        </p:nvPicPr>
        <p:blipFill>
          <a:blip r:embed="rId2"/>
          <a:srcRect l="18910" t="38769" r="51602" b="20751"/>
          <a:stretch>
            <a:fillRect/>
          </a:stretch>
        </p:blipFill>
        <p:spPr bwMode="auto">
          <a:xfrm>
            <a:off x="4495800" y="0"/>
            <a:ext cx="4648200" cy="6858000"/>
          </a:xfrm>
          <a:prstGeom prst="rect">
            <a:avLst/>
          </a:prstGeom>
          <a:noFill/>
          <a:ln w="9525">
            <a:noFill/>
            <a:miter lim="800000"/>
            <a:headEnd/>
            <a:tailEnd/>
          </a:ln>
        </p:spPr>
      </p:pic>
      <p:pic>
        <p:nvPicPr>
          <p:cNvPr id="10" name="Picture 9"/>
          <p:cNvPicPr/>
          <p:nvPr/>
        </p:nvPicPr>
        <p:blipFill>
          <a:blip r:embed="rId3"/>
          <a:srcRect l="25000" t="33618" r="57372" b="13960"/>
          <a:stretch>
            <a:fillRect/>
          </a:stretch>
        </p:blipFill>
        <p:spPr bwMode="auto">
          <a:xfrm>
            <a:off x="0" y="0"/>
            <a:ext cx="4419600" cy="6858000"/>
          </a:xfrm>
          <a:prstGeom prst="rect">
            <a:avLst/>
          </a:prstGeom>
          <a:noFill/>
          <a:ln w="9525">
            <a:noFill/>
            <a:miter lim="800000"/>
            <a:headEnd/>
            <a:tailEnd/>
          </a:ln>
        </p:spPr>
      </p:pic>
    </p:spTree>
    <p:extLst>
      <p:ext uri="{BB962C8B-B14F-4D97-AF65-F5344CB8AC3E}">
        <p14:creationId xmlns:p14="http://schemas.microsoft.com/office/powerpoint/2010/main" val="41228384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3400" y="1202353"/>
            <a:ext cx="8534400" cy="4893647"/>
          </a:xfrm>
          <a:prstGeom prst="rect">
            <a:avLst/>
          </a:prstGeom>
        </p:spPr>
        <p:txBody>
          <a:bodyPr wrap="square">
            <a:spAutoFit/>
          </a:bodyPr>
          <a:lstStyle/>
          <a:p>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Hoạt</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động</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nhóm</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a:t>
            </a:r>
            <a:r>
              <a:rPr lang="en-US" sz="3200" dirty="0">
                <a:latin typeface="Times New Roman" pitchFamily="18" charset="0"/>
                <a:cs typeface="Times New Roman" pitchFamily="18" charset="0"/>
              </a:rPr>
              <a:t> </a:t>
            </a:r>
            <a:endParaRPr lang="en-US" sz="2800" dirty="0" smtClean="0">
              <a:latin typeface="Times New Roman" pitchFamily="18" charset="0"/>
              <a:cs typeface="Times New Roman" pitchFamily="18" charset="0"/>
            </a:endParaRPr>
          </a:p>
          <a:p>
            <a:r>
              <a:rPr lang="en-US" sz="2800" b="1" u="sng" dirty="0" err="1" smtClean="0">
                <a:latin typeface="Times New Roman" pitchFamily="18" charset="0"/>
                <a:cs typeface="Times New Roman" pitchFamily="18" charset="0"/>
              </a:rPr>
              <a:t>Nhóm</a:t>
            </a:r>
            <a:r>
              <a:rPr lang="en-US" sz="2800" b="1" u="sng" dirty="0" smtClean="0">
                <a:latin typeface="Times New Roman" pitchFamily="18" charset="0"/>
                <a:cs typeface="Times New Roman" pitchFamily="18" charset="0"/>
              </a:rPr>
              <a:t> </a:t>
            </a:r>
            <a:r>
              <a:rPr lang="en-US" sz="2800" b="1" u="sng" dirty="0">
                <a:latin typeface="Times New Roman" pitchFamily="18" charset="0"/>
                <a:cs typeface="Times New Roman" pitchFamily="18" charset="0"/>
              </a:rPr>
              <a:t>1</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Tìm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hiểu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về</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sự</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phát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triển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văn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học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Kể</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phẩm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văn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học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em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biết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hoặc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được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học</a:t>
            </a:r>
            <a:r>
              <a:rPr lang="en-US" sz="2800" dirty="0">
                <a:latin typeface="Times New Roman" pitchFamily="18" charset="0"/>
                <a:cs typeface="Times New Roman" pitchFamily="18" charset="0"/>
              </a:rPr>
              <a:t>. </a:t>
            </a:r>
            <a:endParaRPr lang="en-US" sz="2800" dirty="0" smtClean="0">
              <a:latin typeface="Times New Roman" pitchFamily="18" charset="0"/>
              <a:cs typeface="Times New Roman" pitchFamily="18" charset="0"/>
            </a:endParaRPr>
          </a:p>
          <a:p>
            <a:r>
              <a:rPr lang="en-US" sz="2800" b="1" u="sng" dirty="0" err="1" smtClean="0">
                <a:latin typeface="Times New Roman" pitchFamily="18" charset="0"/>
                <a:cs typeface="Times New Roman" pitchFamily="18" charset="0"/>
              </a:rPr>
              <a:t>Nhóm</a:t>
            </a:r>
            <a:r>
              <a:rPr lang="en-US" sz="2800" b="1" u="sng" dirty="0" smtClean="0">
                <a:latin typeface="Times New Roman" pitchFamily="18" charset="0"/>
                <a:cs typeface="Times New Roman" pitchFamily="18" charset="0"/>
              </a:rPr>
              <a:t> </a:t>
            </a:r>
            <a:r>
              <a:rPr lang="en-US" sz="2800" b="1" u="sng" dirty="0">
                <a:latin typeface="Times New Roman" pitchFamily="18" charset="0"/>
                <a:cs typeface="Times New Roman" pitchFamily="18" charset="0"/>
              </a:rPr>
              <a:t>2</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Trình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bày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sự</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phát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triển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môn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khoa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học</a:t>
            </a:r>
            <a:r>
              <a:rPr lang="en-US" sz="2800" dirty="0">
                <a:latin typeface="Times New Roman" pitchFamily="18" charset="0"/>
                <a:cs typeface="Times New Roman" pitchFamily="18" charset="0"/>
              </a:rPr>
              <a:t>. </a:t>
            </a:r>
            <a:endParaRPr lang="en-US" sz="2800" dirty="0" smtClean="0">
              <a:latin typeface="Times New Roman" pitchFamily="18" charset="0"/>
              <a:cs typeface="Times New Roman" pitchFamily="18" charset="0"/>
            </a:endParaRPr>
          </a:p>
          <a:p>
            <a:r>
              <a:rPr lang="en-US" sz="2800" b="1" u="sng" dirty="0" err="1" smtClean="0">
                <a:latin typeface="Times New Roman" pitchFamily="18" charset="0"/>
                <a:cs typeface="Times New Roman" pitchFamily="18" charset="0"/>
              </a:rPr>
              <a:t>Nhóm</a:t>
            </a:r>
            <a:r>
              <a:rPr lang="en-US" sz="2800" b="1" u="sng" dirty="0" smtClean="0">
                <a:latin typeface="Times New Roman" pitchFamily="18" charset="0"/>
                <a:cs typeface="Times New Roman" pitchFamily="18" charset="0"/>
              </a:rPr>
              <a:t> </a:t>
            </a:r>
            <a:r>
              <a:rPr lang="en-US" sz="2800" b="1" u="sng" dirty="0">
                <a:latin typeface="Times New Roman" pitchFamily="18" charset="0"/>
                <a:cs typeface="Times New Roman" pitchFamily="18" charset="0"/>
              </a:rPr>
              <a:t>3</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Trình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bày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sự</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phát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triển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nghệ</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thuật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sân</a:t>
            </a:r>
            <a:r>
              <a:rPr lang="en-US" sz="2800" dirty="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khấu</a:t>
            </a:r>
            <a:r>
              <a:rPr lang="en-US" sz="2800" dirty="0" smtClean="0">
                <a:latin typeface="Times New Roman" pitchFamily="18" charset="0"/>
                <a:cs typeface="Times New Roman" pitchFamily="18" charset="0"/>
              </a:rPr>
              <a:t>.</a:t>
            </a:r>
          </a:p>
          <a:p>
            <a:r>
              <a:rPr lang="en-US" sz="2800" dirty="0" smtClean="0">
                <a:latin typeface="Times New Roman" pitchFamily="18" charset="0"/>
                <a:cs typeface="Times New Roman" pitchFamily="18" charset="0"/>
              </a:rPr>
              <a:t>? </a:t>
            </a:r>
            <a:r>
              <a:rPr lang="en-US" sz="2800" dirty="0" err="1">
                <a:latin typeface="Times New Roman" pitchFamily="18" charset="0"/>
                <a:cs typeface="Times New Roman" pitchFamily="18" charset="0"/>
              </a:rPr>
              <a:t>Kể</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phẩm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chèo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em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được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học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trong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chương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trình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Ngữ</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Văn</a:t>
            </a:r>
            <a:r>
              <a:rPr lang="en-US" sz="2800" dirty="0">
                <a:latin typeface="Times New Roman" pitchFamily="18" charset="0"/>
                <a:cs typeface="Times New Roman" pitchFamily="18" charset="0"/>
              </a:rPr>
              <a:t> 7</a:t>
            </a:r>
            <a:r>
              <a:rPr lang="en-US" sz="2800" dirty="0" smtClean="0">
                <a:latin typeface="Times New Roman" pitchFamily="18" charset="0"/>
                <a:cs typeface="Times New Roman" pitchFamily="18" charset="0"/>
              </a:rPr>
              <a:t>.</a:t>
            </a:r>
          </a:p>
          <a:p>
            <a:r>
              <a:rPr lang="en-US" sz="2800" b="1" u="sng" dirty="0" err="1" smtClean="0">
                <a:latin typeface="Times New Roman" pitchFamily="18" charset="0"/>
                <a:cs typeface="Times New Roman" pitchFamily="18" charset="0"/>
              </a:rPr>
              <a:t>Nhóm</a:t>
            </a:r>
            <a:r>
              <a:rPr lang="en-US" sz="2800" b="1" u="sng" dirty="0" smtClean="0">
                <a:latin typeface="Times New Roman" pitchFamily="18" charset="0"/>
                <a:cs typeface="Times New Roman" pitchFamily="18" charset="0"/>
              </a:rPr>
              <a:t> </a:t>
            </a:r>
            <a:r>
              <a:rPr lang="en-US" sz="2800" b="1" u="sng" dirty="0">
                <a:latin typeface="Times New Roman" pitchFamily="18" charset="0"/>
                <a:cs typeface="Times New Roman" pitchFamily="18" charset="0"/>
              </a:rPr>
              <a:t>4</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Nhận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xét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về</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nghệ</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thuật</a:t>
            </a:r>
            <a:r>
              <a:rPr lang="en-US" sz="2800" dirty="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kiến</a:t>
            </a:r>
            <a:r>
              <a:rPr lang="en-US" sz="2800" dirty="0" smtClean="0">
                <a:latin typeface="Times New Roman" pitchFamily="18" charset="0"/>
                <a:cs typeface="Times New Roman" pitchFamily="18" charset="0"/>
              </a:rPr>
              <a:t> </a:t>
            </a:r>
            <a:r>
              <a:rPr lang="en-US" sz="2800" dirty="0" err="1">
                <a:latin typeface="Times New Roman" pitchFamily="18" charset="0"/>
                <a:cs typeface="Times New Roman" pitchFamily="18" charset="0"/>
              </a:rPr>
              <a:t>trúc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điêu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khắc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thời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Lê</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Sơ</a:t>
            </a:r>
            <a:r>
              <a:rPr lang="en-US" sz="2800" dirty="0">
                <a:latin typeface="Times New Roman" pitchFamily="18" charset="0"/>
                <a:cs typeface="Times New Roman" pitchFamily="18" charset="0"/>
              </a:rPr>
              <a:t>. </a:t>
            </a:r>
            <a:endParaRPr lang="en-US" sz="2800" dirty="0" smtClean="0">
              <a:latin typeface="Times New Roman" pitchFamily="18" charset="0"/>
              <a:cs typeface="Times New Roman" pitchFamily="18" charset="0"/>
            </a:endParaRPr>
          </a:p>
          <a:p>
            <a:r>
              <a:rPr lang="en-US" sz="2800" dirty="0" err="1" smtClean="0">
                <a:latin typeface="Times New Roman" pitchFamily="18" charset="0"/>
                <a:cs typeface="Times New Roman" pitchFamily="18" charset="0"/>
              </a:rPr>
              <a:t>Trong</a:t>
            </a:r>
            <a:r>
              <a:rPr lang="en-US" sz="2800" dirty="0" smtClean="0">
                <a:latin typeface="Times New Roman" pitchFamily="18" charset="0"/>
                <a:cs typeface="Times New Roman" pitchFamily="18" charset="0"/>
              </a:rPr>
              <a:t> </a:t>
            </a:r>
            <a:r>
              <a:rPr lang="en-US" sz="2800" dirty="0" err="1">
                <a:latin typeface="Times New Roman" pitchFamily="18" charset="0"/>
                <a:cs typeface="Times New Roman" pitchFamily="18" charset="0"/>
              </a:rPr>
              <a:t>bộ</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môn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a:t>
            </a:r>
            <a:r>
              <a:rPr lang="en-US" sz="2800" dirty="0" err="1" smtClean="0">
                <a:latin typeface="Times New Roman" pitchFamily="18" charset="0"/>
                <a:cs typeface="Times New Roman" pitchFamily="18" charset="0"/>
              </a:rPr>
              <a:t>ỹ</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thuật</a:t>
            </a:r>
            <a:r>
              <a:rPr lang="en-US" sz="2800" dirty="0" smtClean="0">
                <a:latin typeface="Times New Roman" pitchFamily="18" charset="0"/>
                <a:cs typeface="Times New Roman" pitchFamily="18" charset="0"/>
              </a:rPr>
              <a:t> 7, </a:t>
            </a:r>
            <a:r>
              <a:rPr lang="en-US" sz="2800" dirty="0" err="1" smtClean="0">
                <a:latin typeface="Times New Roman" pitchFamily="18" charset="0"/>
                <a:cs typeface="Times New Roman" pitchFamily="18" charset="0"/>
              </a:rPr>
              <a:t>em</a:t>
            </a:r>
            <a:r>
              <a:rPr lang="en-US" sz="2800" dirty="0" smtClean="0">
                <a:latin typeface="Times New Roman" pitchFamily="18" charset="0"/>
                <a:cs typeface="Times New Roman" pitchFamily="18" charset="0"/>
              </a:rPr>
              <a:t> </a:t>
            </a:r>
            <a:r>
              <a:rPr lang="en-US" sz="2800" dirty="0" err="1">
                <a:latin typeface="Times New Roman" pitchFamily="18" charset="0"/>
                <a:cs typeface="Times New Roman" pitchFamily="18" charset="0"/>
              </a:rPr>
              <a:t>được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học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bài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nào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liên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quan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đến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nghệ</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thuật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kiến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trúc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điêu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khắc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thời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Lê</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Sơ</a:t>
            </a:r>
            <a:r>
              <a:rPr lang="en-US" sz="2800" dirty="0" smtClean="0">
                <a:latin typeface="Times New Roman" pitchFamily="18" charset="0"/>
                <a:cs typeface="Times New Roman" pitchFamily="18" charset="0"/>
              </a:rPr>
              <a:t>?</a:t>
            </a:r>
          </a:p>
        </p:txBody>
      </p:sp>
    </p:spTree>
    <p:extLst>
      <p:ext uri="{BB962C8B-B14F-4D97-AF65-F5344CB8AC3E}">
        <p14:creationId xmlns:p14="http://schemas.microsoft.com/office/powerpoint/2010/main" val="19466970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000" y="475357"/>
            <a:ext cx="8458200" cy="6001643"/>
          </a:xfrm>
          <a:prstGeom prst="rect">
            <a:avLst/>
          </a:prstGeom>
        </p:spPr>
        <p:txBody>
          <a:bodyPr wrap="square">
            <a:spAutoFit/>
          </a:bodyPr>
          <a:lstStyle/>
          <a:p>
            <a:r>
              <a:rPr lang="en-US" sz="3200" b="1" u="sng" dirty="0">
                <a:latin typeface="Times New Roman" pitchFamily="18" charset="0"/>
                <a:cs typeface="Times New Roman" pitchFamily="18" charset="0"/>
              </a:rPr>
              <a:t>*</a:t>
            </a:r>
            <a:r>
              <a:rPr lang="en-US" sz="3200" b="1" u="sng" dirty="0" err="1">
                <a:latin typeface="Times New Roman" pitchFamily="18" charset="0"/>
                <a:cs typeface="Times New Roman" pitchFamily="18" charset="0"/>
              </a:rPr>
              <a:t>Văn</a:t>
            </a:r>
            <a:r>
              <a:rPr lang="en-US" sz="3200" b="1" u="sng" dirty="0">
                <a:latin typeface="Times New Roman" pitchFamily="18" charset="0"/>
                <a:cs typeface="Times New Roman" pitchFamily="18" charset="0"/>
              </a:rPr>
              <a:t> </a:t>
            </a:r>
            <a:r>
              <a:rPr lang="en-US" sz="3200" b="1" u="sng" dirty="0" err="1">
                <a:latin typeface="Times New Roman" pitchFamily="18" charset="0"/>
                <a:cs typeface="Times New Roman" pitchFamily="18" charset="0"/>
              </a:rPr>
              <a:t>học</a:t>
            </a:r>
            <a:r>
              <a:rPr lang="en-US" sz="3200" b="1" u="sng" dirty="0">
                <a:latin typeface="Times New Roman" pitchFamily="18" charset="0"/>
                <a:cs typeface="Times New Roman" pitchFamily="18" charset="0"/>
              </a:rPr>
              <a:t>: </a:t>
            </a:r>
            <a:endParaRPr lang="en-US" sz="3200" b="1" u="sng" dirty="0" smtClean="0">
              <a:latin typeface="Times New Roman" pitchFamily="18" charset="0"/>
              <a:cs typeface="Times New Roman" pitchFamily="18" charset="0"/>
            </a:endParaRPr>
          </a:p>
          <a:p>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Chữ</a:t>
            </a:r>
            <a:r>
              <a:rPr lang="en-US" sz="3200" dirty="0" smtClean="0">
                <a:latin typeface="Times New Roman" pitchFamily="18" charset="0"/>
                <a:cs typeface="Times New Roman" pitchFamily="18" charset="0"/>
              </a:rPr>
              <a:t> </a:t>
            </a:r>
            <a:r>
              <a:rPr lang="en-US" sz="3200" dirty="0" err="1">
                <a:latin typeface="Times New Roman" pitchFamily="18" charset="0"/>
                <a:cs typeface="Times New Roman" pitchFamily="18" charset="0"/>
              </a:rPr>
              <a:t>Hán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chiếm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ưu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thế</a:t>
            </a:r>
            <a:r>
              <a:rPr lang="en-US" sz="3200" dirty="0">
                <a:latin typeface="Times New Roman" pitchFamily="18" charset="0"/>
                <a:cs typeface="Times New Roman" pitchFamily="18" charset="0"/>
              </a:rPr>
              <a:t>. </a:t>
            </a:r>
            <a:endParaRPr lang="en-US" sz="3200" dirty="0" smtClean="0">
              <a:latin typeface="Times New Roman" pitchFamily="18" charset="0"/>
              <a:cs typeface="Times New Roman" pitchFamily="18" charset="0"/>
            </a:endParaRPr>
          </a:p>
          <a:p>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Chữ</a:t>
            </a:r>
            <a:r>
              <a:rPr lang="en-US" sz="3200" dirty="0" smtClean="0">
                <a:latin typeface="Times New Roman" pitchFamily="18" charset="0"/>
                <a:cs typeface="Times New Roman" pitchFamily="18" charset="0"/>
              </a:rPr>
              <a:t> </a:t>
            </a:r>
            <a:r>
              <a:rPr lang="en-US" sz="3200" dirty="0" err="1">
                <a:latin typeface="Times New Roman" pitchFamily="18" charset="0"/>
                <a:cs typeface="Times New Roman" pitchFamily="18" charset="0"/>
              </a:rPr>
              <a:t>Nôm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giữ</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vị</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trí</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quan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trọng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Nội</a:t>
            </a:r>
            <a:r>
              <a:rPr lang="en-US" sz="3200" dirty="0">
                <a:latin typeface="Times New Roman" pitchFamily="18" charset="0"/>
                <a:cs typeface="Times New Roman" pitchFamily="18" charset="0"/>
              </a:rPr>
              <a:t> dung: </a:t>
            </a:r>
            <a:r>
              <a:rPr lang="en-US" sz="3200" dirty="0" err="1">
                <a:latin typeface="Times New Roman" pitchFamily="18" charset="0"/>
                <a:cs typeface="Times New Roman" pitchFamily="18" charset="0"/>
              </a:rPr>
              <a:t>Yêu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nước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tự</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hào</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dân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tộc</a:t>
            </a:r>
            <a:endParaRPr lang="en-US" sz="3200" dirty="0">
              <a:latin typeface="Times New Roman" pitchFamily="18" charset="0"/>
              <a:cs typeface="Times New Roman" pitchFamily="18" charset="0"/>
            </a:endParaRPr>
          </a:p>
          <a:p>
            <a:r>
              <a:rPr lang="en-US" sz="3200" b="1" u="sng" dirty="0" smtClean="0">
                <a:latin typeface="Times New Roman" pitchFamily="18" charset="0"/>
                <a:cs typeface="Times New Roman" pitchFamily="18" charset="0"/>
              </a:rPr>
              <a:t>*</a:t>
            </a:r>
            <a:r>
              <a:rPr lang="en-US" sz="3200" b="1" u="sng" dirty="0" err="1" smtClean="0">
                <a:latin typeface="Times New Roman" pitchFamily="18" charset="0"/>
                <a:cs typeface="Times New Roman" pitchFamily="18" charset="0"/>
              </a:rPr>
              <a:t>Khoa</a:t>
            </a:r>
            <a:r>
              <a:rPr lang="en-US" sz="3200" b="1" u="sng" dirty="0" smtClean="0">
                <a:latin typeface="Times New Roman" pitchFamily="18" charset="0"/>
                <a:cs typeface="Times New Roman" pitchFamily="18" charset="0"/>
              </a:rPr>
              <a:t> </a:t>
            </a:r>
            <a:r>
              <a:rPr lang="en-US" sz="3200" b="1" u="sng" dirty="0" err="1">
                <a:latin typeface="Times New Roman" pitchFamily="18" charset="0"/>
                <a:cs typeface="Times New Roman" pitchFamily="18" charset="0"/>
              </a:rPr>
              <a:t>học</a:t>
            </a:r>
            <a:r>
              <a:rPr lang="en-US" sz="3200" b="1" u="sng" dirty="0">
                <a:latin typeface="Times New Roman" pitchFamily="18" charset="0"/>
                <a:cs typeface="Times New Roman" pitchFamily="18" charset="0"/>
              </a:rPr>
              <a:t>:</a:t>
            </a:r>
            <a:r>
              <a:rPr lang="en-US" sz="3200" dirty="0">
                <a:latin typeface="Times New Roman" pitchFamily="18" charset="0"/>
                <a:cs typeface="Times New Roman" pitchFamily="18" charset="0"/>
              </a:rPr>
              <a:t> </a:t>
            </a:r>
            <a:endParaRPr lang="en-US" sz="3200" dirty="0" smtClean="0">
              <a:latin typeface="Times New Roman" pitchFamily="18" charset="0"/>
              <a:cs typeface="Times New Roman" pitchFamily="18" charset="0"/>
            </a:endParaRPr>
          </a:p>
          <a:p>
            <a:r>
              <a:rPr lang="en-US" sz="3200" dirty="0" smtClean="0">
                <a:latin typeface="Times New Roman" pitchFamily="18" charset="0"/>
                <a:cs typeface="Times New Roman" pitchFamily="18" charset="0"/>
              </a:rPr>
              <a:t>-</a:t>
            </a:r>
            <a:r>
              <a:rPr lang="en-US" sz="3200" dirty="0" err="1">
                <a:latin typeface="Times New Roman" pitchFamily="18" charset="0"/>
                <a:cs typeface="Times New Roman" pitchFamily="18" charset="0"/>
              </a:rPr>
              <a:t>Sử</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học:Đại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Việt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sử</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kí</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toàn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thư</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Ngô</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Sĩ</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Liên</a:t>
            </a:r>
            <a:r>
              <a:rPr lang="en-US" sz="3200" dirty="0" smtClean="0">
                <a:latin typeface="Times New Roman" pitchFamily="18" charset="0"/>
                <a:cs typeface="Times New Roman" pitchFamily="18" charset="0"/>
              </a:rPr>
              <a:t>).</a:t>
            </a:r>
          </a:p>
          <a:p>
            <a:r>
              <a:rPr lang="en-US" sz="3200" dirty="0" smtClean="0">
                <a:latin typeface="Times New Roman" pitchFamily="18" charset="0"/>
                <a:cs typeface="Times New Roman" pitchFamily="18" charset="0"/>
              </a:rPr>
              <a:t>-</a:t>
            </a:r>
            <a:r>
              <a:rPr lang="en-US" sz="3200" dirty="0" err="1" smtClean="0">
                <a:latin typeface="Times New Roman" pitchFamily="18" charset="0"/>
                <a:cs typeface="Times New Roman" pitchFamily="18" charset="0"/>
              </a:rPr>
              <a:t>Địa</a:t>
            </a:r>
            <a:r>
              <a:rPr lang="en-US" sz="3200" dirty="0" smtClean="0">
                <a:latin typeface="Times New Roman" pitchFamily="18" charset="0"/>
                <a:cs typeface="Times New Roman" pitchFamily="18" charset="0"/>
              </a:rPr>
              <a:t> </a:t>
            </a:r>
            <a:r>
              <a:rPr lang="en-US" sz="3200" dirty="0" err="1">
                <a:latin typeface="Times New Roman" pitchFamily="18" charset="0"/>
                <a:cs typeface="Times New Roman" pitchFamily="18" charset="0"/>
              </a:rPr>
              <a:t>lý</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Hồng</a:t>
            </a:r>
            <a:r>
              <a:rPr lang="en-US" sz="3200" dirty="0" smtClean="0">
                <a:latin typeface="Times New Roman" pitchFamily="18" charset="0"/>
                <a:cs typeface="Times New Roman" pitchFamily="18" charset="0"/>
              </a:rPr>
              <a:t> </a:t>
            </a:r>
            <a:r>
              <a:rPr lang="en-US" sz="3200" dirty="0" err="1">
                <a:latin typeface="Times New Roman" pitchFamily="18" charset="0"/>
                <a:cs typeface="Times New Roman" pitchFamily="18" charset="0"/>
              </a:rPr>
              <a:t>Đức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Bản</a:t>
            </a:r>
            <a:r>
              <a:rPr lang="en-US" sz="3200" dirty="0">
                <a:latin typeface="Times New Roman" pitchFamily="18" charset="0"/>
                <a:cs typeface="Times New Roman" pitchFamily="18" charset="0"/>
              </a:rPr>
              <a:t>. – Y </a:t>
            </a:r>
            <a:r>
              <a:rPr lang="en-US" sz="3200" dirty="0" err="1">
                <a:latin typeface="Times New Roman" pitchFamily="18" charset="0"/>
                <a:cs typeface="Times New Roman" pitchFamily="18" charset="0"/>
              </a:rPr>
              <a:t>học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Bản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thảo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thực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vật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yếu</a:t>
            </a:r>
            <a:r>
              <a:rPr lang="en-US" sz="3200" dirty="0">
                <a:latin typeface="Times New Roman" pitchFamily="18" charset="0"/>
                <a:cs typeface="Times New Roman" pitchFamily="18" charset="0"/>
              </a:rPr>
              <a:t>. </a:t>
            </a:r>
            <a:endParaRPr lang="en-US" sz="3200" dirty="0" smtClean="0">
              <a:latin typeface="Times New Roman" pitchFamily="18" charset="0"/>
              <a:cs typeface="Times New Roman" pitchFamily="18" charset="0"/>
            </a:endParaRPr>
          </a:p>
          <a:p>
            <a:r>
              <a:rPr lang="en-US" sz="3200" dirty="0" smtClean="0">
                <a:latin typeface="Times New Roman" pitchFamily="18" charset="0"/>
                <a:cs typeface="Times New Roman" pitchFamily="18" charset="0"/>
              </a:rPr>
              <a:t>-</a:t>
            </a:r>
            <a:r>
              <a:rPr lang="en-US" sz="3200" dirty="0" err="1" smtClean="0">
                <a:latin typeface="Times New Roman" pitchFamily="18" charset="0"/>
                <a:cs typeface="Times New Roman" pitchFamily="18" charset="0"/>
              </a:rPr>
              <a:t>Toán</a:t>
            </a:r>
            <a:r>
              <a:rPr lang="en-US" sz="3200" dirty="0" smtClean="0">
                <a:latin typeface="Times New Roman" pitchFamily="18" charset="0"/>
                <a:cs typeface="Times New Roman" pitchFamily="18" charset="0"/>
              </a:rPr>
              <a:t> </a:t>
            </a:r>
            <a:r>
              <a:rPr lang="en-US" sz="3200" dirty="0" err="1">
                <a:latin typeface="Times New Roman" pitchFamily="18" charset="0"/>
                <a:cs typeface="Times New Roman" pitchFamily="18" charset="0"/>
              </a:rPr>
              <a:t>học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Đại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thành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toán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pháp</a:t>
            </a:r>
            <a:r>
              <a:rPr lang="en-US" sz="3200" dirty="0">
                <a:latin typeface="Times New Roman" pitchFamily="18" charset="0"/>
                <a:cs typeface="Times New Roman" pitchFamily="18" charset="0"/>
              </a:rPr>
              <a:t>. </a:t>
            </a:r>
            <a:endParaRPr lang="en-US" sz="3200" dirty="0" smtClean="0">
              <a:latin typeface="Times New Roman" pitchFamily="18" charset="0"/>
              <a:cs typeface="Times New Roman" pitchFamily="18" charset="0"/>
            </a:endParaRPr>
          </a:p>
          <a:p>
            <a:r>
              <a:rPr lang="en-US" sz="3200" b="1" u="sng" dirty="0" smtClean="0">
                <a:latin typeface="Times New Roman" pitchFamily="18" charset="0"/>
                <a:cs typeface="Times New Roman" pitchFamily="18" charset="0"/>
              </a:rPr>
              <a:t>*</a:t>
            </a:r>
            <a:r>
              <a:rPr lang="en-US" sz="3200" b="1" u="sng" dirty="0" err="1">
                <a:latin typeface="Times New Roman" pitchFamily="18" charset="0"/>
                <a:cs typeface="Times New Roman" pitchFamily="18" charset="0"/>
              </a:rPr>
              <a:t>Nghệ</a:t>
            </a:r>
            <a:r>
              <a:rPr lang="en-US" sz="3200" b="1" u="sng" dirty="0">
                <a:latin typeface="Times New Roman" pitchFamily="18" charset="0"/>
                <a:cs typeface="Times New Roman" pitchFamily="18" charset="0"/>
              </a:rPr>
              <a:t> </a:t>
            </a:r>
            <a:r>
              <a:rPr lang="en-US" sz="3200" b="1" u="sng" dirty="0" err="1">
                <a:latin typeface="Times New Roman" pitchFamily="18" charset="0"/>
                <a:cs typeface="Times New Roman" pitchFamily="18" charset="0"/>
              </a:rPr>
              <a:t>thuật</a:t>
            </a:r>
            <a:r>
              <a:rPr lang="en-US" sz="3200" b="1" u="sng" dirty="0" smtClean="0">
                <a:latin typeface="Times New Roman" pitchFamily="18" charset="0"/>
                <a:cs typeface="Times New Roman" pitchFamily="18" charset="0"/>
              </a:rPr>
              <a:t>:</a:t>
            </a:r>
          </a:p>
          <a:p>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Sân</a:t>
            </a:r>
            <a:r>
              <a:rPr lang="en-US" sz="3200" dirty="0" smtClean="0">
                <a:latin typeface="Times New Roman" pitchFamily="18" charset="0"/>
                <a:cs typeface="Times New Roman" pitchFamily="18" charset="0"/>
              </a:rPr>
              <a:t> </a:t>
            </a:r>
            <a:r>
              <a:rPr lang="en-US" sz="3200" dirty="0" err="1">
                <a:latin typeface="Times New Roman" pitchFamily="18" charset="0"/>
                <a:cs typeface="Times New Roman" pitchFamily="18" charset="0"/>
              </a:rPr>
              <a:t>khấu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Chèo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Tuồng</a:t>
            </a:r>
            <a:r>
              <a:rPr lang="en-US" sz="3200" dirty="0">
                <a:latin typeface="Times New Roman" pitchFamily="18" charset="0"/>
                <a:cs typeface="Times New Roman" pitchFamily="18" charset="0"/>
              </a:rPr>
              <a:t>. </a:t>
            </a:r>
            <a:endParaRPr lang="en-US" sz="3200" dirty="0" smtClean="0">
              <a:latin typeface="Times New Roman" pitchFamily="18" charset="0"/>
              <a:cs typeface="Times New Roman" pitchFamily="18" charset="0"/>
            </a:endParaRPr>
          </a:p>
          <a:p>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Kiến</a:t>
            </a:r>
            <a:r>
              <a:rPr lang="en-US" sz="3200" dirty="0" smtClean="0">
                <a:latin typeface="Times New Roman" pitchFamily="18" charset="0"/>
                <a:cs typeface="Times New Roman" pitchFamily="18" charset="0"/>
              </a:rPr>
              <a:t> </a:t>
            </a:r>
            <a:r>
              <a:rPr lang="en-US" sz="3200" dirty="0" err="1">
                <a:latin typeface="Times New Roman" pitchFamily="18" charset="0"/>
                <a:cs typeface="Times New Roman" pitchFamily="18" charset="0"/>
              </a:rPr>
              <a:t>trúc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điêu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khắc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Lăng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tẩm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cung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điện</a:t>
            </a:r>
            <a:r>
              <a:rPr lang="en-US" sz="3200" dirty="0">
                <a:latin typeface="Times New Roman" pitchFamily="18" charset="0"/>
                <a:cs typeface="Times New Roman" pitchFamily="18" charset="0"/>
              </a:rPr>
              <a:t>.</a:t>
            </a:r>
          </a:p>
        </p:txBody>
      </p:sp>
    </p:spTree>
    <p:extLst>
      <p:ext uri="{BB962C8B-B14F-4D97-AF65-F5344CB8AC3E}">
        <p14:creationId xmlns:p14="http://schemas.microsoft.com/office/powerpoint/2010/main" val="36299319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5" descr="FB0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133600"/>
            <a:ext cx="91440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8" name="Picture 6" descr="kien thuc"/>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52400" y="152400"/>
            <a:ext cx="87630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Uoc-Mo-Hong.mp3">
            <a:hlinkClick r:id="" action="ppaction://media"/>
          </p:cNvPr>
          <p:cNvPicPr>
            <a:picLocks noRot="1" noChangeAspect="1" noChangeArrowheads="1"/>
          </p:cNvPicPr>
          <p:nvPr>
            <a:audioFile r:link="rId1"/>
          </p:nvPr>
        </p:nvPicPr>
        <p:blipFill>
          <a:blip r:embed="rId5">
            <a:extLst>
              <a:ext uri="{28A0092B-C50C-407E-A947-70E740481C1C}">
                <a14:useLocalDpi xmlns:a14="http://schemas.microsoft.com/office/drawing/2010/main" val="0"/>
              </a:ext>
            </a:extLst>
          </a:blip>
          <a:srcRect/>
          <a:stretch>
            <a:fillRect/>
          </a:stretch>
        </p:blipFill>
        <p:spPr bwMode="auto">
          <a:xfrm>
            <a:off x="8839200" y="6553200"/>
            <a:ext cx="304800" cy="304800"/>
          </a:xfrm>
          <a:prstGeom prst="rect">
            <a:avLst/>
          </a:prstGeom>
          <a:noFill/>
          <a:extLst>
            <a:ext uri="{909E8E84-426E-40DD-AFC4-6F175D3DCCD1}">
              <a14:hiddenFill xmlns:a14="http://schemas.microsoft.com/office/drawing/2010/main">
                <a:solidFill>
                  <a:srgbClr val="FFFFFF"/>
                </a:solidFill>
              </a14:hiddenFill>
            </a:ext>
          </a:extLst>
        </p:spPr>
      </p:pic>
      <p:pic>
        <p:nvPicPr>
          <p:cNvPr id="21510" name="Picture 6" descr="dovec"/>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flipH="1">
            <a:off x="7620000" y="4724400"/>
            <a:ext cx="15240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1" name="Picture 7" descr="dovec"/>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0" y="2895600"/>
            <a:ext cx="16002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3" name="Picture 9" descr="dovec"/>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flipH="1">
            <a:off x="7772400" y="4876800"/>
            <a:ext cx="15240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9971534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4" presetClass="entr" presetSubtype="0" fill="hold" nodeType="afterEffect">
                                  <p:stCondLst>
                                    <p:cond delay="0"/>
                                  </p:stCondLst>
                                  <p:childTnLst>
                                    <p:set>
                                      <p:cBhvr>
                                        <p:cTn id="6" dur="1" fill="hold">
                                          <p:stCondLst>
                                            <p:cond delay="0"/>
                                          </p:stCondLst>
                                        </p:cTn>
                                        <p:tgtEl>
                                          <p:spTgt spid="21508"/>
                                        </p:tgtEl>
                                        <p:attrNameLst>
                                          <p:attrName>style.visibility</p:attrName>
                                        </p:attrNameLst>
                                      </p:cBhvr>
                                      <p:to>
                                        <p:strVal val="visible"/>
                                      </p:to>
                                    </p:set>
                                    <p:anim from="(-#ppt_w/2)" to="(#ppt_x)" calcmode="lin" valueType="num">
                                      <p:cBhvr>
                                        <p:cTn id="7" dur="600" fill="hold">
                                          <p:stCondLst>
                                            <p:cond delay="0"/>
                                          </p:stCondLst>
                                        </p:cTn>
                                        <p:tgtEl>
                                          <p:spTgt spid="21508"/>
                                        </p:tgtEl>
                                        <p:attrNameLst>
                                          <p:attrName>ppt_x</p:attrName>
                                        </p:attrNameLst>
                                      </p:cBhvr>
                                    </p:anim>
                                    <p:anim from="0" to="-1.0" calcmode="lin" valueType="num">
                                      <p:cBhvr>
                                        <p:cTn id="8" dur="200" decel="50000" autoRev="1" fill="hold">
                                          <p:stCondLst>
                                            <p:cond delay="600"/>
                                          </p:stCondLst>
                                        </p:cTn>
                                        <p:tgtEl>
                                          <p:spTgt spid="21508"/>
                                        </p:tgtEl>
                                        <p:attrNameLst>
                                          <p:attrName>xshear</p:attrName>
                                        </p:attrNameLst>
                                      </p:cBhvr>
                                    </p:anim>
                                    <p:animScale>
                                      <p:cBhvr>
                                        <p:cTn id="9" dur="200" decel="100000" autoRev="1" fill="hold">
                                          <p:stCondLst>
                                            <p:cond delay="600"/>
                                          </p:stCondLst>
                                        </p:cTn>
                                        <p:tgtEl>
                                          <p:spTgt spid="21508"/>
                                        </p:tgtEl>
                                      </p:cBhvr>
                                      <p:from x="100000" y="100000"/>
                                      <p:to x="80000" y="100000"/>
                                    </p:animScale>
                                    <p:anim by="(#ppt_h/3+#ppt_w*0.1)" calcmode="lin" valueType="num">
                                      <p:cBhvr additive="sum">
                                        <p:cTn id="10" dur="200" decel="100000" autoRev="1" fill="hold">
                                          <p:stCondLst>
                                            <p:cond delay="600"/>
                                          </p:stCondLst>
                                        </p:cTn>
                                        <p:tgtEl>
                                          <p:spTgt spid="21508"/>
                                        </p:tgtEl>
                                        <p:attrNameLst>
                                          <p:attrName>ppt_x</p:attrName>
                                        </p:attrNameLst>
                                      </p:cBhvr>
                                    </p:anim>
                                  </p:childTnLst>
                                </p:cTn>
                              </p:par>
                            </p:childTnLst>
                          </p:cTn>
                        </p:par>
                        <p:par>
                          <p:cTn id="11" fill="hold" nodeType="afterGroup">
                            <p:stCondLst>
                              <p:cond delay="1000"/>
                            </p:stCondLst>
                            <p:childTnLst>
                              <p:par>
                                <p:cTn id="12" presetID="1" presetClass="mediacall" presetSubtype="0" fill="hold" nodeType="afterEffect">
                                  <p:stCondLst>
                                    <p:cond delay="0"/>
                                  </p:stCondLst>
                                  <p:childTnLst>
                                    <p:cmd type="call" cmd="playFrom(0.0)">
                                      <p:cBhvr>
                                        <p:cTn id="13" dur="1" fill="hold"/>
                                        <p:tgtEl>
                                          <p:spTgt spid="21509"/>
                                        </p:tgtEl>
                                      </p:cBhvr>
                                    </p:cmd>
                                  </p:childTnLst>
                                </p:cTn>
                              </p:par>
                            </p:childTnLst>
                          </p:cTn>
                        </p:par>
                        <p:par>
                          <p:cTn id="14" fill="hold" nodeType="afterGroup">
                            <p:stCondLst>
                              <p:cond delay="1000"/>
                            </p:stCondLst>
                            <p:childTnLst>
                              <p:par>
                                <p:cTn id="15" presetID="1" presetClass="entr" presetSubtype="0" fill="hold" nodeType="afterEffect">
                                  <p:stCondLst>
                                    <p:cond delay="20000"/>
                                  </p:stCondLst>
                                  <p:childTnLst>
                                    <p:set>
                                      <p:cBhvr>
                                        <p:cTn id="16" dur="1" fill="hold">
                                          <p:stCondLst>
                                            <p:cond delay="0"/>
                                          </p:stCondLst>
                                        </p:cTn>
                                        <p:tgtEl>
                                          <p:spTgt spid="21510"/>
                                        </p:tgtEl>
                                        <p:attrNameLst>
                                          <p:attrName>style.visibility</p:attrName>
                                        </p:attrNameLst>
                                      </p:cBhvr>
                                      <p:to>
                                        <p:strVal val="visible"/>
                                      </p:to>
                                    </p:set>
                                  </p:childTnLst>
                                </p:cTn>
                              </p:par>
                            </p:childTnLst>
                          </p:cTn>
                        </p:par>
                        <p:par>
                          <p:cTn id="17" fill="hold" nodeType="afterGroup">
                            <p:stCondLst>
                              <p:cond delay="21000"/>
                            </p:stCondLst>
                            <p:childTnLst>
                              <p:par>
                                <p:cTn id="18" presetID="0" presetClass="path" presetSubtype="0" accel="50000" decel="50000" fill="hold" nodeType="afterEffect">
                                  <p:stCondLst>
                                    <p:cond delay="20000"/>
                                  </p:stCondLst>
                                  <p:childTnLst>
                                    <p:animMotion origin="layout" path="M -0.3573 -0.2796 C -0.34185 -0.27081 -0.3257 -0.26156 -0.32014 -0.21855 C -0.31459 -0.17576 -0.33716 -0.08233 -0.32414 -0.02289 C -0.31112 0.03608 -0.2599 0.12859 -0.24167 0.13691 C -0.22362 0.1457 -0.21598 0.08372 -0.21424 0.02845 C -0.21233 -0.02636 -0.23577 -0.14315 -0.22987 -0.19287 C -0.22414 -0.24237 -0.19462 -0.27844 -0.179 -0.26989 C -0.1632 -0.26156 -0.14289 -0.16304 -0.13542 -0.1413 " pathEditMode="relative" rAng="0" ptsTypes="aaaaaaaA">
                                      <p:cBhvr>
                                        <p:cTn id="19" dur="2000" spd="-100000" fill="hold"/>
                                        <p:tgtEl>
                                          <p:spTgt spid="21510"/>
                                        </p:tgtEl>
                                        <p:attrNameLst>
                                          <p:attrName>ppt_x</p:attrName>
                                          <p:attrName>ppt_y</p:attrName>
                                        </p:attrNameLst>
                                      </p:cBhvr>
                                      <p:rCtr x="11094" y="21253"/>
                                    </p:animMotion>
                                  </p:childTnLst>
                                </p:cTn>
                              </p:par>
                            </p:childTnLst>
                          </p:cTn>
                        </p:par>
                        <p:par>
                          <p:cTn id="20" fill="hold" nodeType="afterGroup">
                            <p:stCondLst>
                              <p:cond delay="43000"/>
                            </p:stCondLst>
                            <p:childTnLst>
                              <p:par>
                                <p:cTn id="21" presetID="1" presetClass="entr" presetSubtype="0" fill="hold" nodeType="afterEffect">
                                  <p:stCondLst>
                                    <p:cond delay="20000"/>
                                  </p:stCondLst>
                                  <p:childTnLst>
                                    <p:set>
                                      <p:cBhvr>
                                        <p:cTn id="22" dur="1" fill="hold">
                                          <p:stCondLst>
                                            <p:cond delay="0"/>
                                          </p:stCondLst>
                                        </p:cTn>
                                        <p:tgtEl>
                                          <p:spTgt spid="21511"/>
                                        </p:tgtEl>
                                        <p:attrNameLst>
                                          <p:attrName>style.visibility</p:attrName>
                                        </p:attrNameLst>
                                      </p:cBhvr>
                                      <p:to>
                                        <p:strVal val="visible"/>
                                      </p:to>
                                    </p:set>
                                  </p:childTnLst>
                                </p:cTn>
                              </p:par>
                            </p:childTnLst>
                          </p:cTn>
                        </p:par>
                        <p:par>
                          <p:cTn id="23" fill="hold" nodeType="afterGroup">
                            <p:stCondLst>
                              <p:cond delay="63000"/>
                            </p:stCondLst>
                            <p:childTnLst>
                              <p:par>
                                <p:cTn id="24" presetID="0" presetClass="path" presetSubtype="0" accel="50000" decel="50000" fill="hold" nodeType="afterEffect">
                                  <p:stCondLst>
                                    <p:cond delay="20000"/>
                                  </p:stCondLst>
                                  <p:childTnLst>
                                    <p:animMotion origin="layout" path="M -3.33333E-6 -4.13506E-6 C 0.02622 0.00764 0.0533 0.01504 0.06268 0.04973 C 0.07223 0.08442 0.03403 0.15981 0.05608 0.20768 C 0.07813 0.25532 0.16476 0.33002 0.19549 0.33696 C 0.22605 0.34413 0.23872 0.29371 0.24167 0.24931 C 0.24514 0.20491 0.20539 0.11078 0.21528 0.07054 C 0.22518 0.0303 0.275 0.00139 0.30139 0.0081 C 0.32813 0.01504 0.36233 0.09459 0.375 0.11217 " pathEditMode="relative" rAng="0" ptsTypes="aaaaaaaA">
                                      <p:cBhvr>
                                        <p:cTn id="25" dur="2000" fill="hold"/>
                                        <p:tgtEl>
                                          <p:spTgt spid="21511"/>
                                        </p:tgtEl>
                                        <p:attrNameLst>
                                          <p:attrName>ppt_x</p:attrName>
                                          <p:attrName>ppt_y</p:attrName>
                                        </p:attrNameLst>
                                      </p:cBhvr>
                                      <p:rCtr x="18750" y="17206"/>
                                    </p:animMotion>
                                  </p:childTnLst>
                                </p:cTn>
                              </p:par>
                            </p:childTnLst>
                          </p:cTn>
                        </p:par>
                        <p:par>
                          <p:cTn id="26" fill="hold" nodeType="afterGroup">
                            <p:stCondLst>
                              <p:cond delay="85000"/>
                            </p:stCondLst>
                            <p:childTnLst>
                              <p:par>
                                <p:cTn id="27" presetID="59" presetClass="path" presetSubtype="0" accel="50000" decel="50000" fill="hold" nodeType="afterEffect">
                                  <p:stCondLst>
                                    <p:cond delay="0"/>
                                  </p:stCondLst>
                                  <p:childTnLst>
                                    <p:animMotion origin="layout" path="M 0.4 -0.00393 C 0.42274 -0.03955 0.47951 -0.02267 0.52813 0.03238 C 0.57813 0.08857 0.60052 0.16142 0.57778 0.19704 C 0.55521 0.23219 0.57726 0.30458 0.62691 0.36054 C 0.67604 0.41559 0.73299 0.43362 0.75556 0.39755 " pathEditMode="relative" rAng="2420404" ptsTypes="fffff">
                                      <p:cBhvr>
                                        <p:cTn id="28" dur="2000" fill="hold"/>
                                        <p:tgtEl>
                                          <p:spTgt spid="21511"/>
                                        </p:tgtEl>
                                        <p:attrNameLst>
                                          <p:attrName>ppt_x</p:attrName>
                                          <p:attrName>ppt_y</p:attrName>
                                        </p:attrNameLst>
                                      </p:cBhvr>
                                      <p:rCtr x="17795" y="20074"/>
                                    </p:animMotion>
                                  </p:childTnLst>
                                </p:cTn>
                              </p:par>
                            </p:childTnLst>
                          </p:cTn>
                        </p:par>
                        <p:par>
                          <p:cTn id="29" fill="hold" nodeType="afterGroup">
                            <p:stCondLst>
                              <p:cond delay="87000"/>
                            </p:stCondLst>
                            <p:childTnLst>
                              <p:par>
                                <p:cTn id="30" presetID="1" presetClass="entr" presetSubtype="0" fill="hold" nodeType="afterEffect">
                                  <p:stCondLst>
                                    <p:cond delay="20000"/>
                                  </p:stCondLst>
                                  <p:childTnLst>
                                    <p:set>
                                      <p:cBhvr>
                                        <p:cTn id="31" dur="1" fill="hold">
                                          <p:stCondLst>
                                            <p:cond delay="0"/>
                                          </p:stCondLst>
                                        </p:cTn>
                                        <p:tgtEl>
                                          <p:spTgt spid="21513"/>
                                        </p:tgtEl>
                                        <p:attrNameLst>
                                          <p:attrName>style.visibility</p:attrName>
                                        </p:attrNameLst>
                                      </p:cBhvr>
                                      <p:to>
                                        <p:strVal val="visible"/>
                                      </p:to>
                                    </p:set>
                                  </p:childTnLst>
                                </p:cTn>
                              </p:par>
                              <p:par>
                                <p:cTn id="32" presetID="17" presetClass="exit" presetSubtype="10" fill="hold" nodeType="withEffect">
                                  <p:stCondLst>
                                    <p:cond delay="20000"/>
                                  </p:stCondLst>
                                  <p:childTnLst>
                                    <p:anim calcmode="lin" valueType="num">
                                      <p:cBhvr>
                                        <p:cTn id="33" dur="500"/>
                                        <p:tgtEl>
                                          <p:spTgt spid="21511"/>
                                        </p:tgtEl>
                                        <p:attrNameLst>
                                          <p:attrName>ppt_w</p:attrName>
                                        </p:attrNameLst>
                                      </p:cBhvr>
                                      <p:tavLst>
                                        <p:tav tm="0">
                                          <p:val>
                                            <p:strVal val="ppt_w"/>
                                          </p:val>
                                        </p:tav>
                                        <p:tav tm="100000">
                                          <p:val>
                                            <p:fltVal val="0"/>
                                          </p:val>
                                        </p:tav>
                                      </p:tavLst>
                                    </p:anim>
                                    <p:anim calcmode="lin" valueType="num">
                                      <p:cBhvr>
                                        <p:cTn id="34" dur="500"/>
                                        <p:tgtEl>
                                          <p:spTgt spid="21511"/>
                                        </p:tgtEl>
                                        <p:attrNameLst>
                                          <p:attrName>ppt_h</p:attrName>
                                        </p:attrNameLst>
                                      </p:cBhvr>
                                      <p:tavLst>
                                        <p:tav tm="0">
                                          <p:val>
                                            <p:strVal val="ppt_h"/>
                                          </p:val>
                                        </p:tav>
                                        <p:tav tm="100000">
                                          <p:val>
                                            <p:strVal val="ppt_h"/>
                                          </p:val>
                                        </p:tav>
                                      </p:tavLst>
                                    </p:anim>
                                    <p:set>
                                      <p:cBhvr>
                                        <p:cTn id="35" dur="1" fill="hold">
                                          <p:stCondLst>
                                            <p:cond delay="499"/>
                                          </p:stCondLst>
                                        </p:cTn>
                                        <p:tgtEl>
                                          <p:spTgt spid="21511"/>
                                        </p:tgtEl>
                                        <p:attrNameLst>
                                          <p:attrName>style.visibility</p:attrName>
                                        </p:attrNameLst>
                                      </p:cBhvr>
                                      <p:to>
                                        <p:strVal val="hidden"/>
                                      </p:to>
                                    </p:set>
                                  </p:childTnLst>
                                </p:cTn>
                              </p:par>
                            </p:childTnLst>
                          </p:cTn>
                        </p:par>
                        <p:par>
                          <p:cTn id="36" fill="hold" nodeType="afterGroup">
                            <p:stCondLst>
                              <p:cond delay="107500"/>
                            </p:stCondLst>
                            <p:childTnLst>
                              <p:par>
                                <p:cTn id="37" presetID="59" presetClass="path" presetSubtype="0" accel="50000" decel="50000" fill="hold" nodeType="afterEffect">
                                  <p:stCondLst>
                                    <p:cond delay="0"/>
                                  </p:stCondLst>
                                  <p:childTnLst>
                                    <p:animMotion origin="layout" path="M -0.31788 -0.21993 C -0.28177 -0.27405 -0.22708 -0.28353 -0.19375 -0.24422 C -0.15972 -0.20374 -0.15989 -0.12997 -0.196 -0.07562 C -0.23194 -0.02174 -0.23298 0.05157 -0.19843 0.09228 C -0.16545 0.13159 -0.11059 0.12211 -0.0743 0.06846 " pathEditMode="relative" rAng="2498013" ptsTypes="fffff">
                                      <p:cBhvr>
                                        <p:cTn id="38" dur="2000" spd="-100000" fill="hold"/>
                                        <p:tgtEl>
                                          <p:spTgt spid="21513"/>
                                        </p:tgtEl>
                                        <p:attrNameLst>
                                          <p:attrName>ppt_x</p:attrName>
                                          <p:attrName>ppt_y</p:attrName>
                                        </p:attrNameLst>
                                      </p:cBhvr>
                                      <p:rCtr x="12170" y="14408"/>
                                    </p:animMotion>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39" repeatCount="indefinite" fill="hold" display="0">
                  <p:stCondLst>
                    <p:cond delay="indefinite"/>
                  </p:stCondLst>
                  <p:endCondLst>
                    <p:cond evt="onPrev" delay="0">
                      <p:tgtEl>
                        <p:sldTgt/>
                      </p:tgtEl>
                    </p:cond>
                    <p:cond evt="onStopAudio" delay="0">
                      <p:tgtEl>
                        <p:sldTgt/>
                      </p:tgtEl>
                    </p:cond>
                  </p:endCondLst>
                </p:cTn>
                <p:tgtEl>
                  <p:spTgt spid="21509"/>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Grp="1" noChangeAspect="1"/>
          </p:cNvGraphicFramePr>
          <p:nvPr>
            <p:extLst>
              <p:ext uri="{D42A27DB-BD31-4B8C-83A1-F6EECF244321}">
                <p14:modId xmlns:p14="http://schemas.microsoft.com/office/powerpoint/2010/main" val="1882379887"/>
              </p:ext>
            </p:extLst>
          </p:nvPr>
        </p:nvGraphicFramePr>
        <p:xfrm>
          <a:off x="1588" y="1588"/>
          <a:ext cx="9142412" cy="6856412"/>
        </p:xfrm>
        <a:graphic>
          <a:graphicData uri="http://schemas.openxmlformats.org/presentationml/2006/ole">
            <mc:AlternateContent xmlns:mc="http://schemas.openxmlformats.org/markup-compatibility/2006">
              <mc:Choice xmlns:v="urn:schemas-microsoft-com:vml" Requires="v">
                <p:oleObj spid="_x0000_s2071" name="Slide" r:id="rId3" imgW="6949508" imgH="5212077" progId="PowerPoint.Slide.8">
                  <p:embed/>
                </p:oleObj>
              </mc:Choice>
              <mc:Fallback>
                <p:oleObj name="Slide" r:id="rId3" imgW="6949508" imgH="5212077" progId="PowerPoint.Slide.8">
                  <p:embed/>
                  <p:pic>
                    <p:nvPicPr>
                      <p:cNvPr id="0" name="Picture 22"/>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1588"/>
                        <a:ext cx="9142412" cy="68564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nvPr>
        </p:nvSpPr>
        <p:spPr>
          <a:xfrm>
            <a:off x="457200" y="2514600"/>
            <a:ext cx="8229600" cy="1143000"/>
          </a:xfrm>
        </p:spPr>
        <p:txBody>
          <a:bodyPr>
            <a:normAutofit fontScale="90000"/>
          </a:bodyPr>
          <a:lstStyle/>
          <a:p>
            <a:pPr marR="0" rtl="0"/>
            <a:r>
              <a:rPr lang="vi-VN" b="1" i="0" u="none" strike="noStrike" baseline="0" dirty="0" smtClean="0">
                <a:latin typeface="Times New Roman"/>
              </a:rPr>
              <a:t>TIẾT 42 – BÀI 20</a:t>
            </a:r>
            <a:r>
              <a:rPr lang="en-US" b="1" i="0" u="none" strike="noStrike" baseline="0" dirty="0" smtClean="0">
                <a:latin typeface="Times New Roman"/>
              </a:rPr>
              <a:t/>
            </a:r>
            <a:br>
              <a:rPr lang="en-US" b="1" i="0" u="none" strike="noStrike" baseline="0" dirty="0" smtClean="0">
                <a:latin typeface="Times New Roman"/>
              </a:rPr>
            </a:br>
            <a:r>
              <a:rPr lang="en-US" b="1" i="0" u="none" strike="noStrike" baseline="0" dirty="0" smtClean="0">
                <a:latin typeface="Times New Roman"/>
              </a:rPr>
              <a:t/>
            </a:r>
            <a:br>
              <a:rPr lang="en-US" b="1" i="0" u="none" strike="noStrike" baseline="0" dirty="0" smtClean="0">
                <a:latin typeface="Times New Roman"/>
              </a:rPr>
            </a:br>
            <a:r>
              <a:rPr lang="vi-VN" sz="3600" b="1" i="0" u="none" strike="noStrike" baseline="0" dirty="0" smtClean="0">
                <a:latin typeface="Times New Roman"/>
              </a:rPr>
              <a:t>NƯỚC ĐẠI VIỆT THỜI LÊ SƠ (1428 – 1527)</a:t>
            </a:r>
            <a:r>
              <a:rPr lang="en-US" sz="3600" b="1" i="0" u="none" strike="noStrike" baseline="0" dirty="0" smtClean="0">
                <a:latin typeface="Times New Roman"/>
              </a:rPr>
              <a:t/>
            </a:r>
            <a:br>
              <a:rPr lang="en-US" sz="3600" b="1" i="0" u="none" strike="noStrike" baseline="0" dirty="0" smtClean="0">
                <a:latin typeface="Times New Roman"/>
              </a:rPr>
            </a:br>
            <a:r>
              <a:rPr lang="vi-VN" sz="3600" b="1" i="0" u="none" strike="noStrike" baseline="0" dirty="0" smtClean="0">
                <a:latin typeface="Times New Roman"/>
              </a:rPr>
              <a:t> </a:t>
            </a:r>
            <a:r>
              <a:rPr lang="en-US" sz="3600" b="1" i="0" u="none" strike="noStrike" baseline="0" dirty="0" smtClean="0">
                <a:latin typeface="Times New Roman"/>
              </a:rPr>
              <a:t/>
            </a:r>
            <a:br>
              <a:rPr lang="en-US" sz="3600" b="1" i="0" u="none" strike="noStrike" baseline="0" dirty="0" smtClean="0">
                <a:latin typeface="Times New Roman"/>
              </a:rPr>
            </a:br>
            <a:r>
              <a:rPr lang="vi-VN" sz="3600" b="1" i="0" u="none" strike="noStrike" baseline="0" dirty="0" smtClean="0">
                <a:latin typeface="Times New Roman"/>
              </a:rPr>
              <a:t>II. TÌNH HÌNH VĂN HÓA, GIÁO DỤC</a:t>
            </a:r>
            <a:r>
              <a:rPr lang="vi-VN" sz="3600" b="0" i="0" u="none" strike="noStrike" baseline="0" dirty="0" smtClean="0">
                <a:latin typeface="Times New Roman"/>
              </a:rPr>
              <a:t>.</a:t>
            </a:r>
            <a:r>
              <a:rPr lang="en-US" sz="3600" b="0" i="0" u="none" strike="noStrike" baseline="0" dirty="0" smtClean="0">
                <a:latin typeface="Times New Roman"/>
              </a:rPr>
              <a:t/>
            </a:r>
            <a:br>
              <a:rPr lang="en-US" sz="3600" b="0" i="0" u="none" strike="noStrike" baseline="0" dirty="0" smtClean="0">
                <a:latin typeface="Times New Roman"/>
              </a:rPr>
            </a:br>
            <a:endParaRPr lang="vi-VN" sz="3600" b="0" i="0" u="none" strike="noStrike" baseline="0" dirty="0" smtClean="0">
              <a:latin typeface="Times New Roman"/>
            </a:endParaRPr>
          </a:p>
        </p:txBody>
      </p:sp>
    </p:spTree>
    <p:extLst>
      <p:ext uri="{BB962C8B-B14F-4D97-AF65-F5344CB8AC3E}">
        <p14:creationId xmlns:p14="http://schemas.microsoft.com/office/powerpoint/2010/main" val="9223822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1143000"/>
          </a:xfrm>
        </p:spPr>
        <p:txBody>
          <a:bodyPr>
            <a:normAutofit fontScale="90000"/>
          </a:bodyPr>
          <a:lstStyle/>
          <a:p>
            <a:pPr marR="0" algn="l" rtl="0"/>
            <a:r>
              <a:rPr lang="vi-VN" b="0" i="0" u="none" strike="noStrike" baseline="0" dirty="0" smtClean="0">
                <a:latin typeface="Times New Roman"/>
              </a:rPr>
              <a:t>Giáo dục nước ta được quan tâm và phát triển từ thời đại nào?</a:t>
            </a:r>
            <a:r>
              <a:rPr lang="en-US" b="0" i="0" u="none" strike="noStrike" baseline="0" dirty="0" smtClean="0">
                <a:latin typeface="Times New Roman"/>
              </a:rPr>
              <a:t/>
            </a:r>
            <a:br>
              <a:rPr lang="en-US" b="0" i="0" u="none" strike="noStrike" baseline="0" dirty="0" smtClean="0">
                <a:latin typeface="Times New Roman"/>
              </a:rPr>
            </a:br>
            <a:endParaRPr lang="vi-VN" b="0" i="0" u="none" strike="noStrike" baseline="0" dirty="0" smtClean="0">
              <a:latin typeface="Times New Roman"/>
            </a:endParaRPr>
          </a:p>
        </p:txBody>
      </p:sp>
      <p:pic>
        <p:nvPicPr>
          <p:cNvPr id="3" name="Picture 35" descr="Copy of QUANIMAT"/>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6200" y="8382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265989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0"/>
            <a:r>
              <a:rPr lang="en-US" b="1" i="0" u="none" strike="noStrike" baseline="0" smtClean="0">
                <a:solidFill>
                  <a:srgbClr val="365F91"/>
                </a:solidFill>
                <a:latin typeface="Times New Roman"/>
              </a:rPr>
              <a:t>Giáo dục, khoa cử thời Lý</a:t>
            </a:r>
          </a:p>
        </p:txBody>
      </p:sp>
      <p:graphicFrame>
        <p:nvGraphicFramePr>
          <p:cNvPr id="6" name="Table 5"/>
          <p:cNvGraphicFramePr>
            <a:graphicFrameLocks noGrp="1"/>
          </p:cNvGraphicFramePr>
          <p:nvPr>
            <p:extLst>
              <p:ext uri="{D42A27DB-BD31-4B8C-83A1-F6EECF244321}">
                <p14:modId xmlns:p14="http://schemas.microsoft.com/office/powerpoint/2010/main" val="3693026055"/>
              </p:ext>
            </p:extLst>
          </p:nvPr>
        </p:nvGraphicFramePr>
        <p:xfrm>
          <a:off x="228599" y="1397000"/>
          <a:ext cx="8915401" cy="5461000"/>
        </p:xfrm>
        <a:graphic>
          <a:graphicData uri="http://schemas.openxmlformats.org/drawingml/2006/table">
            <a:tbl>
              <a:tblPr firstRow="1" bandRow="1">
                <a:tableStyleId>{5C22544A-7EE6-4342-B048-85BDC9FD1C3A}</a:tableStyleId>
              </a:tblPr>
              <a:tblGrid>
                <a:gridCol w="2340293"/>
                <a:gridCol w="6575108"/>
              </a:tblGrid>
              <a:tr h="836767">
                <a:tc>
                  <a:txBody>
                    <a:bodyPr/>
                    <a:lstStyle/>
                    <a:p>
                      <a:pPr algn="ctr"/>
                      <a:r>
                        <a:rPr lang="vi-VN" sz="3200" b="1" i="0" u="none" strike="noStrike" baseline="0" dirty="0" smtClean="0">
                          <a:solidFill>
                            <a:schemeClr val="bg1">
                              <a:lumMod val="95000"/>
                            </a:schemeClr>
                          </a:solidFill>
                          <a:effectLst>
                            <a:outerShdw blurRad="38100" dist="38100" dir="2700000" algn="tl">
                              <a:srgbClr val="000000">
                                <a:alpha val="43137"/>
                              </a:srgbClr>
                            </a:outerShdw>
                          </a:effectLst>
                          <a:latin typeface="Times New Roman"/>
                        </a:rPr>
                        <a:t>Năm</a:t>
                      </a:r>
                      <a:endParaRPr lang="en-US" sz="3200" dirty="0">
                        <a:solidFill>
                          <a:schemeClr val="bg1">
                            <a:lumMod val="95000"/>
                          </a:schemeClr>
                        </a:solidFill>
                        <a:effectLst>
                          <a:outerShdw blurRad="38100" dist="38100" dir="2700000" algn="tl">
                            <a:srgbClr val="000000">
                              <a:alpha val="43137"/>
                            </a:srgbClr>
                          </a:outerShdw>
                        </a:effectLst>
                      </a:endParaRPr>
                    </a:p>
                  </a:txBody>
                  <a:tcPr/>
                </a:tc>
                <a:tc>
                  <a:txBody>
                    <a:bodyPr/>
                    <a:lstStyle/>
                    <a:p>
                      <a:pPr algn="ctr"/>
                      <a:r>
                        <a:rPr lang="vi-VN" sz="3200" b="1" i="0" u="none" strike="noStrike" baseline="0" dirty="0" smtClean="0">
                          <a:solidFill>
                            <a:schemeClr val="bg1">
                              <a:lumMod val="95000"/>
                            </a:schemeClr>
                          </a:solidFill>
                          <a:effectLst>
                            <a:outerShdw blurRad="38100" dist="38100" dir="2700000" algn="tl">
                              <a:srgbClr val="000000">
                                <a:alpha val="43137"/>
                              </a:srgbClr>
                            </a:outerShdw>
                          </a:effectLst>
                          <a:latin typeface="Times New Roman"/>
                        </a:rPr>
                        <a:t>Sự kiện</a:t>
                      </a:r>
                      <a:endParaRPr lang="en-US" sz="3200" dirty="0">
                        <a:solidFill>
                          <a:schemeClr val="bg1">
                            <a:lumMod val="95000"/>
                          </a:schemeClr>
                        </a:solidFill>
                        <a:effectLst>
                          <a:outerShdw blurRad="38100" dist="38100" dir="2700000" algn="tl">
                            <a:srgbClr val="000000">
                              <a:alpha val="43137"/>
                            </a:srgbClr>
                          </a:outerShdw>
                        </a:effectLst>
                      </a:endParaRPr>
                    </a:p>
                  </a:txBody>
                  <a:tcPr/>
                </a:tc>
              </a:tr>
              <a:tr h="1541411">
                <a:tc>
                  <a:txBody>
                    <a:bodyPr/>
                    <a:lstStyle/>
                    <a:p>
                      <a:pPr algn="ctr"/>
                      <a:r>
                        <a:rPr lang="vi-VN" sz="3200" b="1" i="0" u="none" strike="noStrike" baseline="0" dirty="0" smtClean="0">
                          <a:solidFill>
                            <a:srgbClr val="365F91"/>
                          </a:solidFill>
                          <a:effectLst>
                            <a:outerShdw blurRad="38100" dist="38100" dir="2700000" algn="tl">
                              <a:srgbClr val="000000">
                                <a:alpha val="43137"/>
                              </a:srgbClr>
                            </a:outerShdw>
                          </a:effectLst>
                          <a:latin typeface="Times New Roman"/>
                        </a:rPr>
                        <a:t>1070</a:t>
                      </a:r>
                      <a:endParaRPr lang="en-US" sz="3200" dirty="0">
                        <a:effectLst>
                          <a:outerShdw blurRad="38100" dist="38100" dir="2700000" algn="tl">
                            <a:srgbClr val="000000">
                              <a:alpha val="43137"/>
                            </a:srgbClr>
                          </a:outerShdw>
                        </a:effectLst>
                      </a:endParaRPr>
                    </a:p>
                  </a:txBody>
                  <a:tcPr/>
                </a:tc>
                <a:tc>
                  <a:txBody>
                    <a:bodyPr/>
                    <a:lstStyle/>
                    <a:p>
                      <a:r>
                        <a:rPr lang="vi-VN" sz="3200" b="1" i="0" u="none" strike="noStrike" baseline="0" dirty="0" smtClean="0">
                          <a:solidFill>
                            <a:srgbClr val="365F91"/>
                          </a:solidFill>
                          <a:latin typeface="Times New Roman"/>
                        </a:rPr>
                        <a:t>Xây dựng văn miếu để thờ Khổng Tử</a:t>
                      </a:r>
                      <a:r>
                        <a:rPr lang="en-US" sz="3200" b="1" i="0" u="none" strike="noStrike" baseline="0" dirty="0" smtClean="0">
                          <a:solidFill>
                            <a:srgbClr val="365F91"/>
                          </a:solidFill>
                          <a:latin typeface="Times New Roman"/>
                        </a:rPr>
                        <a:t>  </a:t>
                      </a:r>
                      <a:r>
                        <a:rPr lang="en-US" sz="3200" b="1" i="0" u="none" strike="noStrike" baseline="0" dirty="0" err="1" smtClean="0">
                          <a:solidFill>
                            <a:srgbClr val="365F91"/>
                          </a:solidFill>
                          <a:latin typeface="Times New Roman"/>
                        </a:rPr>
                        <a:t>và</a:t>
                      </a:r>
                      <a:r>
                        <a:rPr lang="en-US" sz="3200" b="1" i="0" u="none" strike="noStrike" baseline="0" dirty="0" smtClean="0">
                          <a:solidFill>
                            <a:srgbClr val="365F91"/>
                          </a:solidFill>
                          <a:latin typeface="Times New Roman"/>
                        </a:rPr>
                        <a:t> </a:t>
                      </a:r>
                      <a:r>
                        <a:rPr lang="en-US" sz="3200" b="1" i="0" u="none" strike="noStrike" baseline="0" dirty="0" err="1" smtClean="0">
                          <a:solidFill>
                            <a:srgbClr val="365F91"/>
                          </a:solidFill>
                          <a:latin typeface="Times New Roman"/>
                        </a:rPr>
                        <a:t>dạy</a:t>
                      </a:r>
                      <a:r>
                        <a:rPr lang="en-US" sz="3200" b="1" i="0" u="none" strike="noStrike" baseline="0" dirty="0" smtClean="0">
                          <a:solidFill>
                            <a:srgbClr val="365F91"/>
                          </a:solidFill>
                          <a:latin typeface="Times New Roman"/>
                        </a:rPr>
                        <a:t> con </a:t>
                      </a:r>
                      <a:r>
                        <a:rPr lang="en-US" sz="3200" b="1" i="0" u="none" strike="noStrike" baseline="0" dirty="0" err="1" smtClean="0">
                          <a:solidFill>
                            <a:srgbClr val="365F91"/>
                          </a:solidFill>
                          <a:latin typeface="Times New Roman"/>
                        </a:rPr>
                        <a:t>vua</a:t>
                      </a:r>
                      <a:r>
                        <a:rPr lang="en-US" sz="3200" b="1" i="0" u="none" strike="noStrike" baseline="0" dirty="0" smtClean="0">
                          <a:solidFill>
                            <a:srgbClr val="365F91"/>
                          </a:solidFill>
                          <a:latin typeface="Times New Roman"/>
                        </a:rPr>
                        <a:t>.</a:t>
                      </a:r>
                      <a:endParaRPr lang="en-US" sz="3200" dirty="0"/>
                    </a:p>
                  </a:txBody>
                  <a:tcPr/>
                </a:tc>
              </a:tr>
              <a:tr h="1541411">
                <a:tc>
                  <a:txBody>
                    <a:bodyPr/>
                    <a:lstStyle/>
                    <a:p>
                      <a:pPr algn="ctr"/>
                      <a:r>
                        <a:rPr lang="vi-VN" sz="3200" b="1" i="0" u="none" strike="noStrike" baseline="0" dirty="0" smtClean="0">
                          <a:solidFill>
                            <a:srgbClr val="365F91"/>
                          </a:solidFill>
                          <a:effectLst>
                            <a:outerShdw blurRad="38100" dist="38100" dir="2700000" algn="tl">
                              <a:srgbClr val="000000">
                                <a:alpha val="43137"/>
                              </a:srgbClr>
                            </a:outerShdw>
                          </a:effectLst>
                          <a:latin typeface="Times New Roman"/>
                        </a:rPr>
                        <a:t>1075</a:t>
                      </a:r>
                      <a:endParaRPr lang="en-US" sz="3200" dirty="0">
                        <a:effectLst>
                          <a:outerShdw blurRad="38100" dist="38100" dir="2700000" algn="tl">
                            <a:srgbClr val="000000">
                              <a:alpha val="43137"/>
                            </a:srgbClr>
                          </a:outerShdw>
                        </a:effectLst>
                      </a:endParaRPr>
                    </a:p>
                  </a:txBody>
                  <a:tcPr/>
                </a:tc>
                <a:tc>
                  <a:txBody>
                    <a:bodyPr/>
                    <a:lstStyle/>
                    <a:p>
                      <a:r>
                        <a:rPr lang="vi-VN" sz="3200" b="1" i="0" u="none" strike="noStrike" baseline="0" dirty="0" smtClean="0">
                          <a:solidFill>
                            <a:srgbClr val="365F91"/>
                          </a:solidFill>
                          <a:latin typeface="Times New Roman"/>
                        </a:rPr>
                        <a:t>Mở khoa thi đầu tiên để tuyển chọn quan lại</a:t>
                      </a:r>
                      <a:endParaRPr lang="en-US" sz="3200" dirty="0"/>
                    </a:p>
                  </a:txBody>
                  <a:tcPr/>
                </a:tc>
              </a:tr>
              <a:tr h="1541411">
                <a:tc>
                  <a:txBody>
                    <a:bodyPr/>
                    <a:lstStyle/>
                    <a:p>
                      <a:pPr algn="ctr"/>
                      <a:r>
                        <a:rPr lang="vi-VN" sz="3200" b="1" i="0" u="none" strike="noStrike" baseline="0" dirty="0" smtClean="0">
                          <a:solidFill>
                            <a:srgbClr val="365F91"/>
                          </a:solidFill>
                          <a:effectLst>
                            <a:outerShdw blurRad="38100" dist="38100" dir="2700000" algn="tl">
                              <a:srgbClr val="000000">
                                <a:alpha val="43137"/>
                              </a:srgbClr>
                            </a:outerShdw>
                          </a:effectLst>
                          <a:latin typeface="Times New Roman"/>
                        </a:rPr>
                        <a:t>1076</a:t>
                      </a:r>
                      <a:endParaRPr lang="en-US" sz="3200" dirty="0">
                        <a:effectLst>
                          <a:outerShdw blurRad="38100" dist="38100" dir="2700000" algn="tl">
                            <a:srgbClr val="000000">
                              <a:alpha val="43137"/>
                            </a:srgbClr>
                          </a:outerShdw>
                        </a:effectLst>
                      </a:endParaRPr>
                    </a:p>
                  </a:txBody>
                  <a:tcPr/>
                </a:tc>
                <a:tc>
                  <a:txBody>
                    <a:bodyPr/>
                    <a:lstStyle/>
                    <a:p>
                      <a:r>
                        <a:rPr lang="vi-VN" sz="3200" b="1" i="0" u="none" strike="noStrike" baseline="0" dirty="0" smtClean="0">
                          <a:solidFill>
                            <a:srgbClr val="365F91"/>
                          </a:solidFill>
                          <a:latin typeface="Times New Roman"/>
                        </a:rPr>
                        <a:t>Mở Quốc Tử Giám cho con em quý tộc đến học.</a:t>
                      </a:r>
                      <a:endParaRPr lang="en-US" sz="3200" dirty="0"/>
                    </a:p>
                  </a:txBody>
                  <a:tcPr/>
                </a:tc>
              </a:tr>
            </a:tbl>
          </a:graphicData>
        </a:graphic>
      </p:graphicFrame>
    </p:spTree>
    <p:extLst>
      <p:ext uri="{BB962C8B-B14F-4D97-AF65-F5344CB8AC3E}">
        <p14:creationId xmlns:p14="http://schemas.microsoft.com/office/powerpoint/2010/main" val="12043333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433" name="Object 1"/>
          <p:cNvGraphicFramePr>
            <a:graphicFrameLocks noGrp="1" noChangeAspect="1"/>
          </p:cNvGraphicFramePr>
          <p:nvPr/>
        </p:nvGraphicFramePr>
        <p:xfrm>
          <a:off x="0" y="0"/>
          <a:ext cx="9131300" cy="6845300"/>
        </p:xfrm>
        <a:graphic>
          <a:graphicData uri="http://schemas.openxmlformats.org/presentationml/2006/ole">
            <mc:AlternateContent xmlns:mc="http://schemas.openxmlformats.org/markup-compatibility/2006">
              <mc:Choice xmlns:v="urn:schemas-microsoft-com:vml" Requires="v">
                <p:oleObj spid="_x0000_s18434" name="Slide" r:id="rId3" imgW="6949508" imgH="5212077" progId="PowerPoint.Slide.8">
                  <p:embed/>
                </p:oleObj>
              </mc:Choice>
              <mc:Fallback>
                <p:oleObj name="Slide" r:id="rId3" imgW="6949508" imgH="5212077" progId="PowerPoint.Slide.8">
                  <p:embed/>
                  <p:pic>
                    <p:nvPicPr>
                      <p:cNvPr id="0" name="Picture 1"/>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31300" cy="6845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nvPr>
        </p:nvSpPr>
        <p:spPr>
          <a:xfrm>
            <a:off x="762000" y="2438400"/>
            <a:ext cx="8229600" cy="1143000"/>
          </a:xfrm>
        </p:spPr>
        <p:txBody>
          <a:bodyPr>
            <a:normAutofit fontScale="90000"/>
          </a:bodyPr>
          <a:lstStyle/>
          <a:p>
            <a:pPr marR="0" algn="l" rtl="0"/>
            <a:r>
              <a:rPr lang="vi-VN" b="0" i="0" u="none" strike="noStrike" kern="1400" baseline="0" dirty="0" smtClean="0">
                <a:solidFill>
                  <a:srgbClr val="17365D"/>
                </a:solidFill>
                <a:latin typeface="Times New Roman"/>
              </a:rPr>
              <a:t>Thời Lê Sơ giáo dục tiếp tục được quan tâm và phát triển như thế nào? </a:t>
            </a:r>
            <a:r>
              <a:rPr lang="en-US" kern="1400" dirty="0">
                <a:solidFill>
                  <a:srgbClr val="17365D"/>
                </a:solidFill>
                <a:latin typeface="Times New Roman"/>
              </a:rPr>
              <a:t/>
            </a:r>
            <a:br>
              <a:rPr lang="en-US" kern="1400" dirty="0">
                <a:solidFill>
                  <a:srgbClr val="17365D"/>
                </a:solidFill>
                <a:latin typeface="Times New Roman"/>
              </a:rPr>
            </a:br>
            <a:r>
              <a:rPr lang="en-US" b="0" i="0" u="none" strike="noStrike" kern="1400" baseline="0" dirty="0" smtClean="0">
                <a:solidFill>
                  <a:srgbClr val="17365D"/>
                </a:solidFill>
                <a:latin typeface="Times New Roman"/>
              </a:rPr>
              <a:t/>
            </a:r>
            <a:br>
              <a:rPr lang="en-US" b="0" i="0" u="none" strike="noStrike" kern="1400" baseline="0" dirty="0" smtClean="0">
                <a:solidFill>
                  <a:srgbClr val="17365D"/>
                </a:solidFill>
                <a:latin typeface="Times New Roman"/>
              </a:rPr>
            </a:br>
            <a:endParaRPr lang="vi-VN" b="0" i="0" u="none" strike="noStrike" kern="1400" baseline="0" dirty="0" smtClean="0">
              <a:solidFill>
                <a:srgbClr val="17365D"/>
              </a:solidFill>
              <a:latin typeface="Times New Roman"/>
            </a:endParaRPr>
          </a:p>
        </p:txBody>
      </p:sp>
      <p:pic>
        <p:nvPicPr>
          <p:cNvPr id="3" name="Picture 35" descr="Copy of QUANIMAT"/>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304800" y="18288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037022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Kết quả hình ảnh cho hình ảnh văn miếu quốc tử giám hà nội">
            <a:hlinkClick r:id="rId2" tgtFrame="&quot;_blank&quot;"/>
          </p:cNvPr>
          <p:cNvPicPr/>
          <p:nvPr/>
        </p:nvPicPr>
        <p:blipFill>
          <a:blip r:embed="rId3"/>
          <a:srcRect/>
          <a:stretch>
            <a:fillRect/>
          </a:stretch>
        </p:blipFill>
        <p:spPr bwMode="auto">
          <a:xfrm>
            <a:off x="0" y="0"/>
            <a:ext cx="4495800" cy="6858000"/>
          </a:xfrm>
          <a:prstGeom prst="rect">
            <a:avLst/>
          </a:prstGeom>
          <a:noFill/>
          <a:ln w="9525">
            <a:noFill/>
            <a:miter lim="800000"/>
            <a:headEnd/>
            <a:tailEnd/>
          </a:ln>
        </p:spPr>
      </p:pic>
      <p:pic>
        <p:nvPicPr>
          <p:cNvPr id="7" name="Picture 6" descr="Kết quả hình ảnh cho hình ảnh văn miếu quốc tử giám hà nội">
            <a:hlinkClick r:id="rId4" tgtFrame="&quot;_blank&quot;"/>
          </p:cNvPr>
          <p:cNvPicPr/>
          <p:nvPr/>
        </p:nvPicPr>
        <p:blipFill>
          <a:blip r:embed="rId5"/>
          <a:srcRect/>
          <a:stretch>
            <a:fillRect/>
          </a:stretch>
        </p:blipFill>
        <p:spPr bwMode="auto">
          <a:xfrm>
            <a:off x="4419600" y="0"/>
            <a:ext cx="4724400" cy="6858000"/>
          </a:xfrm>
          <a:prstGeom prst="rect">
            <a:avLst/>
          </a:prstGeom>
          <a:noFill/>
          <a:ln w="9525">
            <a:noFill/>
            <a:miter lim="800000"/>
            <a:headEnd/>
            <a:tailEnd/>
          </a:ln>
        </p:spPr>
      </p:pic>
    </p:spTree>
    <p:extLst>
      <p:ext uri="{BB962C8B-B14F-4D97-AF65-F5344CB8AC3E}">
        <p14:creationId xmlns:p14="http://schemas.microsoft.com/office/powerpoint/2010/main" val="4129618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0"/>
            <a:ext cx="8229600" cy="1143000"/>
          </a:xfrm>
        </p:spPr>
        <p:txBody>
          <a:bodyPr>
            <a:noAutofit/>
          </a:bodyPr>
          <a:lstStyle/>
          <a:p>
            <a:pPr marR="0" algn="l" rtl="0"/>
            <a:r>
              <a:rPr lang="en-US" sz="2400" b="1" i="0" u="none" strike="noStrike" baseline="0" dirty="0" smtClean="0">
                <a:solidFill>
                  <a:prstClr val="black"/>
                </a:solidFill>
                <a:latin typeface="Times New Roman"/>
              </a:rPr>
              <a:t/>
            </a:r>
            <a:br>
              <a:rPr lang="en-US" sz="2400" b="1" i="0" u="none" strike="noStrike" baseline="0" dirty="0" smtClean="0">
                <a:solidFill>
                  <a:prstClr val="black"/>
                </a:solidFill>
                <a:latin typeface="Times New Roman"/>
              </a:rPr>
            </a:br>
            <a:r>
              <a:rPr lang="en-US" sz="2400" b="1" dirty="0" smtClean="0">
                <a:solidFill>
                  <a:prstClr val="black"/>
                </a:solidFill>
                <a:latin typeface="Times New Roman"/>
              </a:rPr>
              <a:t/>
            </a:r>
            <a:br>
              <a:rPr lang="en-US" sz="2400" b="1" dirty="0" smtClean="0">
                <a:solidFill>
                  <a:prstClr val="black"/>
                </a:solidFill>
                <a:latin typeface="Times New Roman"/>
              </a:rPr>
            </a:br>
            <a:r>
              <a:rPr lang="vi-VN" sz="2400" b="1" i="0" u="none" strike="noStrike" baseline="0" dirty="0" smtClean="0">
                <a:solidFill>
                  <a:prstClr val="black"/>
                </a:solidFill>
                <a:latin typeface="Times New Roman"/>
              </a:rPr>
              <a:t>Điều 28: Quyền được học tập: “..giáo dục tiểu học là miễn phí và bắt buộc, khuyến khích phát triển các hình thức</a:t>
            </a:r>
            <a:r>
              <a:rPr lang="en-US" sz="2400" b="1" i="0" u="none" strike="noStrike" baseline="0" dirty="0" smtClean="0">
                <a:solidFill>
                  <a:prstClr val="black"/>
                </a:solidFill>
                <a:latin typeface="Times New Roman"/>
              </a:rPr>
              <a:t> </a:t>
            </a:r>
            <a:r>
              <a:rPr lang="en-US" sz="2400" b="1" i="0" u="none" strike="noStrike" baseline="0" dirty="0" err="1" smtClean="0">
                <a:solidFill>
                  <a:prstClr val="black"/>
                </a:solidFill>
                <a:latin typeface="Times New Roman"/>
              </a:rPr>
              <a:t>giáo</a:t>
            </a:r>
            <a:r>
              <a:rPr lang="en-US" sz="2400" b="1" i="0" u="none" strike="noStrike" dirty="0" smtClean="0">
                <a:solidFill>
                  <a:prstClr val="black"/>
                </a:solidFill>
                <a:latin typeface="Times New Roman"/>
              </a:rPr>
              <a:t> </a:t>
            </a:r>
            <a:r>
              <a:rPr lang="en-US" sz="2400" b="1" i="0" u="none" strike="noStrike" dirty="0" err="1" smtClean="0">
                <a:solidFill>
                  <a:prstClr val="black"/>
                </a:solidFill>
                <a:latin typeface="Times New Roman"/>
              </a:rPr>
              <a:t>dục</a:t>
            </a:r>
            <a:r>
              <a:rPr lang="vi-VN" sz="2400" b="1" i="0" u="none" strike="noStrike" baseline="0" dirty="0" smtClean="0">
                <a:solidFill>
                  <a:prstClr val="black"/>
                </a:solidFill>
                <a:latin typeface="Times New Roman"/>
              </a:rPr>
              <a:t> trung học”.</a:t>
            </a:r>
            <a:r>
              <a:rPr lang="en-US" sz="2400" b="1" i="0" u="none" strike="noStrike" baseline="0" dirty="0" smtClean="0">
                <a:solidFill>
                  <a:prstClr val="black"/>
                </a:solidFill>
                <a:latin typeface="Times New Roman"/>
              </a:rPr>
              <a:t/>
            </a:r>
            <a:br>
              <a:rPr lang="en-US" sz="2400" b="1" i="0" u="none" strike="noStrike" baseline="0" dirty="0" smtClean="0">
                <a:solidFill>
                  <a:prstClr val="black"/>
                </a:solidFill>
                <a:latin typeface="Times New Roman"/>
              </a:rPr>
            </a:br>
            <a:r>
              <a:rPr lang="vi-VN" sz="2400" b="1" i="0" u="none" strike="noStrike" baseline="0" dirty="0" smtClean="0">
                <a:solidFill>
                  <a:prstClr val="black"/>
                </a:solidFill>
                <a:latin typeface="Times New Roman"/>
              </a:rPr>
              <a:t> </a:t>
            </a:r>
            <a:r>
              <a:rPr lang="en-US" sz="2400" b="1" i="0" u="none" strike="noStrike" baseline="0" dirty="0" smtClean="0">
                <a:solidFill>
                  <a:prstClr val="black"/>
                </a:solidFill>
                <a:latin typeface="Times New Roman"/>
              </a:rPr>
              <a:t>         </a:t>
            </a:r>
            <a:r>
              <a:rPr lang="vi-VN" sz="2400" b="1" i="0" u="none" strike="noStrike" baseline="0" dirty="0" smtClean="0">
                <a:solidFill>
                  <a:prstClr val="black"/>
                </a:solidFill>
                <a:latin typeface="Times New Roman"/>
              </a:rPr>
              <a:t>(Theo công ước quốc tế về quyền trẻ em năm 1990). </a:t>
            </a:r>
            <a:r>
              <a:rPr lang="en-US" sz="2400" b="1" i="0" u="none" strike="noStrike" baseline="0" dirty="0" smtClean="0">
                <a:solidFill>
                  <a:prstClr val="black"/>
                </a:solidFill>
                <a:latin typeface="Times New Roman"/>
              </a:rPr>
              <a:t/>
            </a:r>
            <a:br>
              <a:rPr lang="en-US" sz="2400" b="1" i="0" u="none" strike="noStrike" baseline="0" dirty="0" smtClean="0">
                <a:solidFill>
                  <a:prstClr val="black"/>
                </a:solidFill>
                <a:latin typeface="Times New Roman"/>
              </a:rPr>
            </a:br>
            <a:r>
              <a:rPr lang="en-US" sz="2400" b="1" i="0" u="none" strike="noStrike" baseline="0" dirty="0" smtClean="0">
                <a:solidFill>
                  <a:prstClr val="black"/>
                </a:solidFill>
                <a:latin typeface="Times New Roman"/>
              </a:rPr>
              <a:t/>
            </a:r>
            <a:br>
              <a:rPr lang="en-US" sz="2400" b="1" i="0" u="none" strike="noStrike" baseline="0" dirty="0" smtClean="0">
                <a:solidFill>
                  <a:prstClr val="black"/>
                </a:solidFill>
                <a:latin typeface="Times New Roman"/>
              </a:rPr>
            </a:br>
            <a:r>
              <a:rPr lang="en-US" sz="2400" b="1" dirty="0" smtClean="0">
                <a:solidFill>
                  <a:prstClr val="black"/>
                </a:solidFill>
                <a:latin typeface="Times New Roman"/>
              </a:rPr>
              <a:t/>
            </a:r>
            <a:br>
              <a:rPr lang="en-US" sz="2400" b="1" dirty="0" smtClean="0">
                <a:solidFill>
                  <a:prstClr val="black"/>
                </a:solidFill>
                <a:latin typeface="Times New Roman"/>
              </a:rPr>
            </a:br>
            <a:r>
              <a:rPr lang="en-US" sz="2400" b="1" dirty="0" smtClean="0">
                <a:solidFill>
                  <a:prstClr val="black"/>
                </a:solidFill>
                <a:latin typeface="Times New Roman"/>
              </a:rPr>
              <a:t/>
            </a:r>
            <a:br>
              <a:rPr lang="en-US" sz="2400" b="1" dirty="0" smtClean="0">
                <a:solidFill>
                  <a:prstClr val="black"/>
                </a:solidFill>
                <a:latin typeface="Times New Roman"/>
              </a:rPr>
            </a:br>
            <a:r>
              <a:rPr lang="en-US" sz="2400" b="1" dirty="0" smtClean="0">
                <a:solidFill>
                  <a:prstClr val="black"/>
                </a:solidFill>
                <a:latin typeface="Times New Roman"/>
              </a:rPr>
              <a:t>- </a:t>
            </a:r>
            <a:r>
              <a:rPr lang="vi-VN" sz="2400" b="1" i="0" u="none" strike="noStrike" baseline="0" dirty="0" smtClean="0">
                <a:solidFill>
                  <a:prstClr val="black"/>
                </a:solidFill>
                <a:latin typeface="Times New Roman"/>
              </a:rPr>
              <a:t>So sánh đối tượng đi học thời Lê</a:t>
            </a:r>
            <a:r>
              <a:rPr lang="en-US" sz="2400" b="1" i="0" u="none" strike="noStrike" baseline="0" dirty="0" smtClean="0">
                <a:solidFill>
                  <a:prstClr val="black"/>
                </a:solidFill>
                <a:latin typeface="Times New Roman"/>
              </a:rPr>
              <a:t> </a:t>
            </a:r>
            <a:r>
              <a:rPr lang="en-US" sz="2400" b="1" i="0" u="none" strike="noStrike" baseline="0" dirty="0" err="1" smtClean="0">
                <a:solidFill>
                  <a:prstClr val="black"/>
                </a:solidFill>
                <a:latin typeface="Times New Roman"/>
              </a:rPr>
              <a:t>Sơ</a:t>
            </a:r>
            <a:r>
              <a:rPr lang="vi-VN" sz="2400" b="1" i="0" u="none" strike="noStrike" baseline="0" dirty="0" smtClean="0">
                <a:solidFill>
                  <a:prstClr val="black"/>
                </a:solidFill>
                <a:latin typeface="Times New Roman"/>
              </a:rPr>
              <a:t> như thế nào so với ngày nay? </a:t>
            </a:r>
            <a:r>
              <a:rPr lang="en-US" sz="2400" b="1" i="0" u="none" strike="noStrike" baseline="0" dirty="0" smtClean="0">
                <a:solidFill>
                  <a:prstClr val="black"/>
                </a:solidFill>
                <a:latin typeface="Times New Roman"/>
              </a:rPr>
              <a:t/>
            </a:r>
            <a:br>
              <a:rPr lang="en-US" sz="2400" b="1" i="0" u="none" strike="noStrike" baseline="0" dirty="0" smtClean="0">
                <a:solidFill>
                  <a:prstClr val="black"/>
                </a:solidFill>
                <a:latin typeface="Times New Roman"/>
              </a:rPr>
            </a:br>
            <a:endParaRPr lang="vi-VN" sz="2400" b="1" i="0" u="none" strike="noStrike" baseline="0" dirty="0" smtClean="0">
              <a:solidFill>
                <a:srgbClr val="365F91"/>
              </a:solidFill>
              <a:latin typeface="Times New Roman"/>
            </a:endParaRPr>
          </a:p>
        </p:txBody>
      </p:sp>
      <p:pic>
        <p:nvPicPr>
          <p:cNvPr id="3" name="Picture 35" descr="Copy of QUANIMAT"/>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6200" y="43434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017654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66800" y="762000"/>
            <a:ext cx="4572000" cy="2308324"/>
          </a:xfrm>
          <a:prstGeom prst="rect">
            <a:avLst/>
          </a:prstGeom>
        </p:spPr>
        <p:txBody>
          <a:bodyPr>
            <a:spAutoFit/>
          </a:bodyPr>
          <a:lstStyle/>
          <a:p>
            <a:r>
              <a:rPr lang="en-US" sz="7200" b="1" dirty="0" err="1" smtClean="0">
                <a:effectLst>
                  <a:outerShdw blurRad="38100" dist="38100" dir="2700000" algn="tl">
                    <a:srgbClr val="000000">
                      <a:alpha val="43137"/>
                    </a:srgbClr>
                  </a:outerShdw>
                </a:effectLst>
                <a:latin typeface="Times New Roman" pitchFamily="18" charset="0"/>
                <a:cs typeface="Times New Roman" pitchFamily="18" charset="0"/>
              </a:rPr>
              <a:t>Tứ</a:t>
            </a:r>
            <a:r>
              <a:rPr lang="en-US" sz="7200" b="1"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sz="7200" b="1" dirty="0" err="1" smtClean="0">
                <a:effectLst>
                  <a:outerShdw blurRad="38100" dist="38100" dir="2700000" algn="tl">
                    <a:srgbClr val="000000">
                      <a:alpha val="43137"/>
                    </a:srgbClr>
                  </a:outerShdw>
                </a:effectLst>
                <a:latin typeface="Times New Roman" pitchFamily="18" charset="0"/>
                <a:cs typeface="Times New Roman" pitchFamily="18" charset="0"/>
              </a:rPr>
              <a:t>Thư</a:t>
            </a:r>
            <a:r>
              <a:rPr lang="en-US" sz="7200" b="1" dirty="0" smtClean="0">
                <a:effectLst>
                  <a:outerShdw blurRad="38100" dist="38100" dir="2700000" algn="tl">
                    <a:srgbClr val="000000">
                      <a:alpha val="43137"/>
                    </a:srgbClr>
                  </a:outerShdw>
                </a:effectLst>
                <a:latin typeface="Times New Roman" pitchFamily="18" charset="0"/>
                <a:cs typeface="Times New Roman" pitchFamily="18" charset="0"/>
              </a:rPr>
              <a:t> </a:t>
            </a:r>
          </a:p>
          <a:p>
            <a:r>
              <a:rPr lang="en-US" sz="7200" b="1" dirty="0" err="1" smtClean="0">
                <a:effectLst>
                  <a:outerShdw blurRad="38100" dist="38100" dir="2700000" algn="tl">
                    <a:srgbClr val="000000">
                      <a:alpha val="43137"/>
                    </a:srgbClr>
                  </a:outerShdw>
                </a:effectLst>
                <a:latin typeface="Times New Roman" pitchFamily="18" charset="0"/>
                <a:cs typeface="Times New Roman" pitchFamily="18" charset="0"/>
              </a:rPr>
              <a:t>Ngũ</a:t>
            </a:r>
            <a:r>
              <a:rPr lang="en-US" sz="7200" b="1"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sz="7200" b="1" dirty="0" err="1" smtClean="0">
                <a:effectLst>
                  <a:outerShdw blurRad="38100" dist="38100" dir="2700000" algn="tl">
                    <a:srgbClr val="000000">
                      <a:alpha val="43137"/>
                    </a:srgbClr>
                  </a:outerShdw>
                </a:effectLst>
                <a:latin typeface="Times New Roman" pitchFamily="18" charset="0"/>
                <a:cs typeface="Times New Roman" pitchFamily="18" charset="0"/>
              </a:rPr>
              <a:t>Kinh</a:t>
            </a:r>
            <a:r>
              <a:rPr lang="en-US" sz="7200" dirty="0" smtClean="0">
                <a:latin typeface="Times New Roman" pitchFamily="18" charset="0"/>
                <a:cs typeface="Times New Roman" pitchFamily="18" charset="0"/>
              </a:rPr>
              <a:t>.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srcRect l="15385" t="35328" r="46474" b="15954"/>
          <a:stretch>
            <a:fillRect/>
          </a:stretch>
        </p:blipFill>
        <p:spPr bwMode="auto">
          <a:xfrm>
            <a:off x="457200" y="228600"/>
            <a:ext cx="8382000" cy="6477000"/>
          </a:xfrm>
          <a:prstGeom prst="rect">
            <a:avLst/>
          </a:prstGeom>
          <a:noFill/>
          <a:ln w="9525">
            <a:noFill/>
            <a:miter lim="800000"/>
            <a:headEnd/>
            <a:tailEnd/>
          </a:ln>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PSNARRATION" val="2,345021694,C:\Users\Hanoi\Desktop\BAI GIANG THUC HANH DO NHIET DO_pptx\Media.ppcx"/>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251</TotalTime>
  <Words>327</Words>
  <Application>Microsoft Office PowerPoint</Application>
  <PresentationFormat>On-screen Show (4:3)</PresentationFormat>
  <Paragraphs>36</Paragraphs>
  <Slides>14</Slides>
  <Notes>0</Notes>
  <HiddenSlides>0</HiddenSlides>
  <MMClips>2</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14</vt:i4>
      </vt:variant>
    </vt:vector>
  </HeadingPairs>
  <TitlesOfParts>
    <vt:vector size="21" baseType="lpstr">
      <vt:lpstr>.VnAristote</vt:lpstr>
      <vt:lpstr>Arial</vt:lpstr>
      <vt:lpstr>Calibri</vt:lpstr>
      <vt:lpstr>Tahoma</vt:lpstr>
      <vt:lpstr>Times New Roman</vt:lpstr>
      <vt:lpstr>Office Theme</vt:lpstr>
      <vt:lpstr>Slide</vt:lpstr>
      <vt:lpstr>PowerPoint Presentation</vt:lpstr>
      <vt:lpstr>TIẾT 42 – BÀI 20  NƯỚC ĐẠI VIỆT THỜI LÊ SƠ (1428 – 1527)   II. TÌNH HÌNH VĂN HÓA, GIÁO DỤC. </vt:lpstr>
      <vt:lpstr>Giáo dục nước ta được quan tâm và phát triển từ thời đại nào? </vt:lpstr>
      <vt:lpstr>Giáo dục, khoa cử thời Lý</vt:lpstr>
      <vt:lpstr>Thời Lê Sơ giáo dục tiếp tục được quan tâm và phát triển như thế nào?   </vt:lpstr>
      <vt:lpstr>PowerPoint Presentation</vt:lpstr>
      <vt:lpstr>  Điều 28: Quyền được học tập: “..giáo dục tiểu học là miễn phí và bắt buộc, khuyến khích phát triển các hình thức giáo dục trung học”.           (Theo công ước quốc tế về quyền trẻ em năm 1990).     - So sánh đối tượng đi học thời Lê Sơ như thế nào so với ngày nay?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TIẾT 42 – BÀI 20: NƯỚC ĐẠI VIỆT THỜI LÊ SƠ (1428 – 1527) II. TÌNH HÌNH VĂN HÓA, GIÁO DỤC.1/Tình hình giáo dục và khoa cử: a)giáo dục</dc:title>
  <dc:creator>Hanoi</dc:creator>
  <cp:lastModifiedBy>Windows User</cp:lastModifiedBy>
  <cp:revision>54</cp:revision>
  <dcterms:created xsi:type="dcterms:W3CDTF">2017-01-04T13:53:07Z</dcterms:created>
  <dcterms:modified xsi:type="dcterms:W3CDTF">2019-08-31T04:51:05Z</dcterms:modified>
</cp:coreProperties>
</file>